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31" r:id="rId2"/>
    <p:sldId id="259" r:id="rId3"/>
    <p:sldId id="333" r:id="rId4"/>
    <p:sldId id="334" r:id="rId5"/>
    <p:sldId id="260" r:id="rId6"/>
    <p:sldId id="335" r:id="rId7"/>
    <p:sldId id="336" r:id="rId8"/>
    <p:sldId id="366" r:id="rId9"/>
    <p:sldId id="367" r:id="rId10"/>
    <p:sldId id="337" r:id="rId11"/>
    <p:sldId id="338" r:id="rId12"/>
    <p:sldId id="368" r:id="rId13"/>
    <p:sldId id="339" r:id="rId14"/>
    <p:sldId id="340" r:id="rId15"/>
    <p:sldId id="353" r:id="rId16"/>
    <p:sldId id="354" r:id="rId17"/>
    <p:sldId id="355" r:id="rId18"/>
    <p:sldId id="341" r:id="rId19"/>
    <p:sldId id="356" r:id="rId20"/>
    <p:sldId id="342" r:id="rId21"/>
    <p:sldId id="343" r:id="rId22"/>
    <p:sldId id="344" r:id="rId23"/>
    <p:sldId id="345" r:id="rId24"/>
    <p:sldId id="346" r:id="rId25"/>
    <p:sldId id="347" r:id="rId26"/>
    <p:sldId id="348" r:id="rId27"/>
    <p:sldId id="349" r:id="rId28"/>
    <p:sldId id="350" r:id="rId29"/>
    <p:sldId id="357" r:id="rId30"/>
    <p:sldId id="358" r:id="rId31"/>
    <p:sldId id="359" r:id="rId32"/>
    <p:sldId id="360" r:id="rId33"/>
    <p:sldId id="351" r:id="rId34"/>
    <p:sldId id="352" r:id="rId35"/>
    <p:sldId id="361" r:id="rId36"/>
    <p:sldId id="362" r:id="rId37"/>
    <p:sldId id="363" r:id="rId38"/>
    <p:sldId id="364" r:id="rId39"/>
    <p:sldId id="257" r:id="rId40"/>
    <p:sldId id="365" r:id="rId41"/>
    <p:sldId id="258"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90" r:id="rId71"/>
    <p:sldId id="291" r:id="rId72"/>
    <p:sldId id="292" r:id="rId73"/>
    <p:sldId id="293" r:id="rId74"/>
    <p:sldId id="295" r:id="rId75"/>
    <p:sldId id="296" r:id="rId76"/>
    <p:sldId id="297" r:id="rId77"/>
    <p:sldId id="300" r:id="rId78"/>
    <p:sldId id="301" r:id="rId79"/>
    <p:sldId id="298" r:id="rId80"/>
    <p:sldId id="302" r:id="rId81"/>
    <p:sldId id="304" r:id="rId82"/>
    <p:sldId id="305" r:id="rId83"/>
    <p:sldId id="307" r:id="rId84"/>
    <p:sldId id="308" r:id="rId85"/>
    <p:sldId id="309" r:id="rId86"/>
    <p:sldId id="310" r:id="rId87"/>
    <p:sldId id="311" r:id="rId88"/>
    <p:sldId id="312" r:id="rId89"/>
    <p:sldId id="313" r:id="rId90"/>
    <p:sldId id="314" r:id="rId91"/>
    <p:sldId id="315" r:id="rId92"/>
    <p:sldId id="306" r:id="rId93"/>
    <p:sldId id="316" r:id="rId94"/>
    <p:sldId id="317" r:id="rId95"/>
    <p:sldId id="318" r:id="rId96"/>
    <p:sldId id="319" r:id="rId97"/>
    <p:sldId id="320" r:id="rId98"/>
    <p:sldId id="321" r:id="rId99"/>
    <p:sldId id="323" r:id="rId100"/>
    <p:sldId id="322" r:id="rId101"/>
    <p:sldId id="325" r:id="rId102"/>
    <p:sldId id="326" r:id="rId103"/>
    <p:sldId id="327" r:id="rId104"/>
    <p:sldId id="328" r:id="rId105"/>
    <p:sldId id="329" r:id="rId106"/>
    <p:sldId id="330" r:id="rId107"/>
    <p:sldId id="369" r:id="rId108"/>
    <p:sldId id="371" r:id="rId109"/>
    <p:sldId id="370" r:id="rId110"/>
    <p:sldId id="372" r:id="rId111"/>
    <p:sldId id="373" r:id="rId112"/>
    <p:sldId id="374" r:id="rId113"/>
    <p:sldId id="375" r:id="rId114"/>
    <p:sldId id="378"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p:scale>
          <a:sx n="50" d="100"/>
          <a:sy n="50" d="100"/>
        </p:scale>
        <p:origin x="1806"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9/28/2022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295399" y="228601"/>
            <a:ext cx="6858000" cy="1600199"/>
          </a:xfrm>
        </p:spPr>
        <p:txBody>
          <a:bodyPr>
            <a:normAutofit/>
          </a:bodyPr>
          <a:lstStyle/>
          <a:p>
            <a:r>
              <a:rPr lang="en-US" dirty="0" smtClean="0"/>
              <a:t>Module </a:t>
            </a:r>
            <a:r>
              <a:rPr lang="en-US" dirty="0"/>
              <a:t>5</a:t>
            </a:r>
            <a:r>
              <a:rPr lang="en-US" dirty="0" smtClean="0"/>
              <a:t>:</a:t>
            </a:r>
            <a:br>
              <a:rPr lang="en-US" dirty="0" smtClean="0"/>
            </a:br>
            <a:r>
              <a:rPr lang="en-US" dirty="0" smtClean="0"/>
              <a:t>MACHINE </a:t>
            </a:r>
            <a:r>
              <a:rPr lang="en-US" dirty="0"/>
              <a:t>LEARNING</a:t>
            </a:r>
            <a:endParaRPr lang="en-IN" dirty="0"/>
          </a:p>
        </p:txBody>
      </p:sp>
      <p:pic>
        <p:nvPicPr>
          <p:cNvPr id="6" name="Picture 5" descr="&lt;strong&gt;Deep&lt;/strong&gt; &lt;strong&gt;Learning&lt;/strong&gt; &lt;strong&gt;Vs&lt;/strong&gt; &lt;strong&gt;Machine&lt;/strong&gt; &lt;strong&gt;Learning&lt;/strong&gt;: What's the Differe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122" y="1828800"/>
            <a:ext cx="4976553" cy="4817681"/>
          </a:xfrm>
          <a:prstGeom prst="rect">
            <a:avLst/>
          </a:prstGeom>
        </p:spPr>
      </p:pic>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id="{C273C424-8E0F-3533-71C9-83E7C292F7A1}"/>
              </a:ext>
            </a:extLst>
          </p:cNvPr>
          <p:cNvPicPr>
            <a:picLocks noGrp="1" noChangeAspect="1"/>
          </p:cNvPicPr>
          <p:nvPr>
            <p:ph idx="1"/>
          </p:nvPr>
        </p:nvPicPr>
        <p:blipFill>
          <a:blip r:embed="rId2"/>
          <a:stretch>
            <a:fillRect/>
          </a:stretch>
        </p:blipFill>
        <p:spPr>
          <a:xfrm>
            <a:off x="1357605" y="2452785"/>
            <a:ext cx="6550089" cy="2617237"/>
          </a:xfrm>
        </p:spPr>
      </p:pic>
    </p:spTree>
    <p:extLst>
      <p:ext uri="{BB962C8B-B14F-4D97-AF65-F5344CB8AC3E}">
        <p14:creationId xmlns:p14="http://schemas.microsoft.com/office/powerpoint/2010/main" val="3940072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Tree>
    <p:extLst>
      <p:ext uri="{BB962C8B-B14F-4D97-AF65-F5344CB8AC3E}">
        <p14:creationId xmlns:p14="http://schemas.microsoft.com/office/powerpoint/2010/main" val="1504127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E75A-470C-BE88-3A67-577D9A542507}"/>
              </a:ext>
            </a:extLst>
          </p:cNvPr>
          <p:cNvSpPr>
            <a:spLocks noGrp="1"/>
          </p:cNvSpPr>
          <p:nvPr>
            <p:ph type="title"/>
          </p:nvPr>
        </p:nvSpPr>
        <p:spPr>
          <a:xfrm>
            <a:off x="457200" y="274638"/>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id="{A2EE13A4-C2D9-A886-F7E8-04424A98E705}"/>
              </a:ext>
            </a:extLst>
          </p:cNvPr>
          <p:cNvSpPr>
            <a:spLocks noGrp="1"/>
          </p:cNvSpPr>
          <p:nvPr>
            <p:ph idx="1"/>
          </p:nvPr>
        </p:nvSpPr>
        <p:spPr>
          <a:xfrm>
            <a:off x="457200" y="685800"/>
            <a:ext cx="8229600" cy="5440363"/>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Tree>
    <p:extLst>
      <p:ext uri="{BB962C8B-B14F-4D97-AF65-F5344CB8AC3E}">
        <p14:creationId xmlns:p14="http://schemas.microsoft.com/office/powerpoint/2010/main" val="3150075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Tree>
    <p:extLst>
      <p:ext uri="{BB962C8B-B14F-4D97-AF65-F5344CB8AC3E}">
        <p14:creationId xmlns:p14="http://schemas.microsoft.com/office/powerpoint/2010/main" val="2489777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Tree>
    <p:extLst>
      <p:ext uri="{BB962C8B-B14F-4D97-AF65-F5344CB8AC3E}">
        <p14:creationId xmlns:p14="http://schemas.microsoft.com/office/powerpoint/2010/main" val="1834870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Tree>
    <p:extLst>
      <p:ext uri="{BB962C8B-B14F-4D97-AF65-F5344CB8AC3E}">
        <p14:creationId xmlns:p14="http://schemas.microsoft.com/office/powerpoint/2010/main" val="3057024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Tree>
    <p:extLst>
      <p:ext uri="{BB962C8B-B14F-4D97-AF65-F5344CB8AC3E}">
        <p14:creationId xmlns:p14="http://schemas.microsoft.com/office/powerpoint/2010/main" val="1257262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5A92-6390-782C-C420-974EE99939FC}"/>
              </a:ext>
            </a:extLst>
          </p:cNvPr>
          <p:cNvSpPr>
            <a:spLocks noGrp="1"/>
          </p:cNvSpPr>
          <p:nvPr>
            <p:ph type="title"/>
          </p:nvPr>
        </p:nvSpPr>
        <p:spPr/>
        <p:txBody>
          <a:bodyPr/>
          <a:lstStyle/>
          <a:p>
            <a:r>
              <a:rPr lang="en-IN" dirty="0" smtClean="0"/>
              <a:t> </a:t>
            </a:r>
            <a:endParaRPr lang="en-IN" dirty="0"/>
          </a:p>
        </p:txBody>
      </p:sp>
      <p:pic>
        <p:nvPicPr>
          <p:cNvPr id="5" name="Content Placeholder 4">
            <a:extLst>
              <a:ext uri="{FF2B5EF4-FFF2-40B4-BE49-F238E27FC236}">
                <a16:creationId xmlns:a16="http://schemas.microsoft.com/office/drawing/2014/main" id="{5DCD0822-02DB-2621-D88C-08125CC2A948}"/>
              </a:ext>
            </a:extLst>
          </p:cNvPr>
          <p:cNvPicPr>
            <a:picLocks noGrp="1" noChangeAspect="1"/>
          </p:cNvPicPr>
          <p:nvPr>
            <p:ph idx="1"/>
          </p:nvPr>
        </p:nvPicPr>
        <p:blipFill>
          <a:blip r:embed="rId2"/>
          <a:stretch>
            <a:fillRect/>
          </a:stretch>
        </p:blipFill>
        <p:spPr>
          <a:xfrm>
            <a:off x="265604" y="1219200"/>
            <a:ext cx="8612792" cy="4724400"/>
          </a:xfrm>
        </p:spPr>
      </p:pic>
    </p:spTree>
    <p:extLst>
      <p:ext uri="{BB962C8B-B14F-4D97-AF65-F5344CB8AC3E}">
        <p14:creationId xmlns:p14="http://schemas.microsoft.com/office/powerpoint/2010/main" val="17454452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Arial" panose="020B0604020202020204" pitchFamily="34" charset="0"/>
              </a:rPr>
              <a:t>Understanding Logistic Regression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628650" y="1316640"/>
            <a:ext cx="8058150" cy="5584606"/>
          </a:xfrm>
          <a:prstGeom prst="rect">
            <a:avLst/>
          </a:prstGeom>
        </p:spPr>
        <p:txBody>
          <a:bodyPr wrap="square">
            <a:spAutoFit/>
          </a:bodyPr>
          <a:lstStyle/>
          <a:p>
            <a:pPr algn="just">
              <a:lnSpc>
                <a:spcPct val="150000"/>
              </a:lnSpc>
            </a:pPr>
            <a:r>
              <a:rPr lang="en-US" sz="2000" dirty="0"/>
              <a:t>Logistic regression is basically a supervised classification algorithm. In a classification problem, the target variable(or output), y, can take only discrete values for a given set of features(or inputs), X</a:t>
            </a:r>
            <a:r>
              <a:rPr lang="en-US" sz="2000" dirty="0" smtClean="0"/>
              <a:t>.</a:t>
            </a:r>
          </a:p>
          <a:p>
            <a:pPr algn="just">
              <a:lnSpc>
                <a:spcPct val="150000"/>
              </a:lnSpc>
            </a:pPr>
            <a:endParaRPr lang="en-US" sz="2000" dirty="0" smtClean="0"/>
          </a:p>
          <a:p>
            <a:pPr algn="just">
              <a:lnSpc>
                <a:spcPct val="150000"/>
              </a:lnSpc>
            </a:pPr>
            <a:r>
              <a:rPr lang="en-US" sz="2000" dirty="0"/>
              <a:t> It is used for predicting the categorical dependent variable using a given set of independent variables</a:t>
            </a:r>
            <a:r>
              <a:rPr lang="en-US" sz="2000" dirty="0" smtClean="0"/>
              <a:t>.</a:t>
            </a:r>
          </a:p>
          <a:p>
            <a:pPr algn="just">
              <a:lnSpc>
                <a:spcPct val="150000"/>
              </a:lnSpc>
            </a:pPr>
            <a:endParaRPr lang="en-US" sz="2000" dirty="0"/>
          </a:p>
          <a:p>
            <a:pPr algn="just">
              <a:lnSpc>
                <a:spcPct val="150000"/>
              </a:lnSpc>
            </a:pPr>
            <a:r>
              <a:rPr lang="en-US" sz="2000" dirty="0"/>
              <a:t>Contrary to popular belief, logistic regression IS a regression model. The model builds a regression model to predict the probability that a given data entry belongs to the category numbered as “1”. Just like Linear regression assumes that the data follows a linear function, Logistic regression models the data using the sigmoid function</a:t>
            </a:r>
            <a:r>
              <a:rPr lang="en-US" sz="2000" dirty="0" smtClean="0"/>
              <a:t>.</a:t>
            </a:r>
            <a:endParaRPr lang="en-US" sz="2000" dirty="0"/>
          </a:p>
        </p:txBody>
      </p:sp>
    </p:spTree>
    <p:extLst>
      <p:ext uri="{BB962C8B-B14F-4D97-AF65-F5344CB8AC3E}">
        <p14:creationId xmlns:p14="http://schemas.microsoft.com/office/powerpoint/2010/main" val="33058427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8037"/>
            <a:ext cx="7886700" cy="1325563"/>
          </a:xfrm>
        </p:spPr>
        <p:txBody>
          <a:bodyPr>
            <a:noAutofit/>
          </a:bodyPr>
          <a:lstStyle/>
          <a:p>
            <a:r>
              <a:rPr lang="en-US" sz="2000" dirty="0"/>
              <a:t>Logistic Regression is much similar to the Linear Regression except that how they are used. Linear Regression is used for solving Regression problems, whereas </a:t>
            </a:r>
            <a:r>
              <a:rPr lang="en-US" sz="2000" b="1" dirty="0"/>
              <a:t>Logistic regression is used for solving the classification problems</a:t>
            </a:r>
            <a:r>
              <a:rPr lang="en-US" sz="2000" dirty="0"/>
              <a:t>.</a:t>
            </a:r>
            <a:br>
              <a:rPr lang="en-US" sz="2000" dirty="0"/>
            </a:br>
            <a:endParaRPr lang="en-US" sz="2000" dirty="0"/>
          </a:p>
        </p:txBody>
      </p:sp>
      <p:pic>
        <p:nvPicPr>
          <p:cNvPr id="2050" name="Picture 2" descr="Logistic Regress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693420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541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fontScale="90000"/>
          </a:bodyPr>
          <a:lstStyle/>
          <a:p>
            <a:r>
              <a:rPr lang="en-US" dirty="0"/>
              <a:t>Logistic Function (Sigmoid Function):</a:t>
            </a:r>
            <a:br>
              <a:rPr lang="en-US" dirty="0"/>
            </a:br>
            <a:r>
              <a:rPr lang="en-US" dirty="0"/>
              <a:t/>
            </a:r>
            <a:br>
              <a:rPr lang="en-US" dirty="0"/>
            </a:br>
            <a:endParaRPr lang="en-US" dirty="0"/>
          </a:p>
        </p:txBody>
      </p:sp>
      <p:sp>
        <p:nvSpPr>
          <p:cNvPr id="4" name="Rectangle 3"/>
          <p:cNvSpPr/>
          <p:nvPr/>
        </p:nvSpPr>
        <p:spPr>
          <a:xfrm>
            <a:off x="381000" y="1295400"/>
            <a:ext cx="8382000" cy="37870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rgbClr val="273239"/>
                </a:solidFill>
                <a:latin typeface="urw-din"/>
              </a:rPr>
              <a:t>The sigmoid function is a mathematical function used to map the predicted values to probabilities.</a:t>
            </a:r>
          </a:p>
          <a:p>
            <a:pPr marL="285750" indent="-285750" algn="just">
              <a:lnSpc>
                <a:spcPct val="150000"/>
              </a:lnSpc>
              <a:buFont typeface="Arial" panose="020B0604020202020204" pitchFamily="34" charset="0"/>
              <a:buChar char="•"/>
            </a:pPr>
            <a:r>
              <a:rPr lang="en-US" dirty="0">
                <a:solidFill>
                  <a:srgbClr val="273239"/>
                </a:solidFill>
                <a:latin typeface="urw-din"/>
              </a:rPr>
              <a:t>It maps any real value into another value within a range of 0 and 1.</a:t>
            </a:r>
          </a:p>
          <a:p>
            <a:pPr marL="285750" indent="-285750" algn="just">
              <a:lnSpc>
                <a:spcPct val="150000"/>
              </a:lnSpc>
              <a:buFont typeface="Arial" panose="020B0604020202020204" pitchFamily="34" charset="0"/>
              <a:buChar char="•"/>
            </a:pPr>
            <a:r>
              <a:rPr lang="en-US" dirty="0">
                <a:solidFill>
                  <a:srgbClr val="273239"/>
                </a:solidFill>
                <a:latin typeface="urw-din"/>
              </a:rPr>
              <a:t>The value of the logistic regression must be between 0 and 1, which cannot go beyond this limit, so it forms a curve like the "S" form</a:t>
            </a:r>
            <a:r>
              <a:rPr lang="en-US" dirty="0" smtClean="0">
                <a:solidFill>
                  <a:srgbClr val="273239"/>
                </a:solidFill>
                <a:latin typeface="urw-din"/>
              </a:rPr>
              <a:t>.</a:t>
            </a:r>
          </a:p>
          <a:p>
            <a:pPr marL="285750" indent="-285750" algn="just">
              <a:lnSpc>
                <a:spcPct val="150000"/>
              </a:lnSpc>
              <a:buFont typeface="Arial" panose="020B0604020202020204" pitchFamily="34" charset="0"/>
              <a:buChar char="•"/>
            </a:pPr>
            <a:r>
              <a:rPr lang="en-US" dirty="0" smtClean="0">
                <a:solidFill>
                  <a:srgbClr val="273239"/>
                </a:solidFill>
                <a:latin typeface="urw-din"/>
              </a:rPr>
              <a:t> </a:t>
            </a:r>
            <a:r>
              <a:rPr lang="en-US" dirty="0">
                <a:solidFill>
                  <a:srgbClr val="273239"/>
                </a:solidFill>
                <a:latin typeface="urw-din"/>
              </a:rPr>
              <a:t>The S-form curve is called the Sigmoid function or the logistic function.</a:t>
            </a:r>
          </a:p>
          <a:p>
            <a:pPr marL="285750" indent="-285750" algn="just">
              <a:lnSpc>
                <a:spcPct val="150000"/>
              </a:lnSpc>
              <a:buFont typeface="Arial" panose="020B0604020202020204" pitchFamily="34" charset="0"/>
              <a:buChar char="•"/>
            </a:pPr>
            <a:r>
              <a:rPr lang="en-US" dirty="0">
                <a:solidFill>
                  <a:srgbClr val="273239"/>
                </a:solidFill>
                <a:latin typeface="urw-din"/>
              </a:rPr>
              <a:t>In logistic regression, we use the concept of the threshold value, which defines the probability of either 0 or 1. Such as values above the threshold value tends to 1, and a value below the threshold values tends to 0.</a:t>
            </a:r>
            <a:endParaRPr lang="en-US" dirty="0"/>
          </a:p>
        </p:txBody>
      </p:sp>
    </p:spTree>
    <p:extLst>
      <p:ext uri="{BB962C8B-B14F-4D97-AF65-F5344CB8AC3E}">
        <p14:creationId xmlns:p14="http://schemas.microsoft.com/office/powerpoint/2010/main" val="503410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6481450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500062"/>
            <a:ext cx="7886700" cy="1325563"/>
          </a:xfrm>
        </p:spPr>
        <p:txBody>
          <a:bodyPr>
            <a:normAutofit/>
          </a:bodyPr>
          <a:lstStyle/>
          <a:p>
            <a:r>
              <a:rPr lang="en-US" dirty="0"/>
              <a:t>Assumptions for Logistic Regression</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dependent variable must be categorical in nature.</a:t>
            </a:r>
          </a:p>
          <a:p>
            <a:r>
              <a:rPr lang="en-US" dirty="0"/>
              <a:t>The independent variable should not have multi-collinearity</a:t>
            </a:r>
            <a:r>
              <a:rPr lang="en-US" dirty="0" smtClean="0"/>
              <a:t>.</a:t>
            </a:r>
          </a:p>
          <a:p>
            <a:endParaRPr lang="en-US" dirty="0" smtClean="0"/>
          </a:p>
          <a:p>
            <a:pPr marL="0" indent="0">
              <a:buNone/>
            </a:pPr>
            <a:r>
              <a:rPr lang="en-US" b="1" dirty="0" smtClean="0"/>
              <a:t>Types of Logistic Regression:</a:t>
            </a:r>
          </a:p>
          <a:p>
            <a:r>
              <a:rPr lang="en-US" dirty="0"/>
              <a:t>Type of Logistic Regression:</a:t>
            </a:r>
          </a:p>
          <a:p>
            <a:r>
              <a:rPr lang="en-US" dirty="0"/>
              <a:t>On the basis of the categories, Logistic Regression can be classified into three types:</a:t>
            </a:r>
          </a:p>
          <a:p>
            <a:r>
              <a:rPr lang="en-US" b="1" dirty="0"/>
              <a:t>Binomial:</a:t>
            </a:r>
            <a:r>
              <a:rPr lang="en-US" dirty="0"/>
              <a:t> In binomial Logistic regression, there can be only two possible types of the dependent variables, such as 0 or 1, Pass or Fail, etc.</a:t>
            </a:r>
          </a:p>
          <a:p>
            <a:r>
              <a:rPr lang="en-US" b="1" dirty="0"/>
              <a:t>Multinomial:</a:t>
            </a:r>
            <a:r>
              <a:rPr lang="en-US" dirty="0"/>
              <a:t> In multinomial Logistic regression, there can be 3 or more possible unordered types of the dependent variable, such as "cat", "dogs", or "sheep"</a:t>
            </a:r>
          </a:p>
          <a:p>
            <a:r>
              <a:rPr lang="en-US" b="1" dirty="0"/>
              <a:t>Ordinal:</a:t>
            </a:r>
            <a:r>
              <a:rPr lang="en-US" dirty="0"/>
              <a:t> In ordinal Logistic regression, there can be 3 or more possible ordered types of dependent variables, such as "low", "Medium", or "High".</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9566711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lstStyle/>
          <a:p>
            <a:r>
              <a:rPr lang="en-US" dirty="0"/>
              <a:t>Support Vector Machine Algorithm</a:t>
            </a:r>
            <a:br>
              <a:rPr lang="en-US" dirty="0"/>
            </a:br>
            <a:endParaRPr lang="en-US" dirty="0"/>
          </a:p>
        </p:txBody>
      </p:sp>
      <p:sp>
        <p:nvSpPr>
          <p:cNvPr id="3" name="Content Placeholder 2"/>
          <p:cNvSpPr>
            <a:spLocks noGrp="1"/>
          </p:cNvSpPr>
          <p:nvPr>
            <p:ph idx="1"/>
          </p:nvPr>
        </p:nvSpPr>
        <p:spPr>
          <a:xfrm>
            <a:off x="628650" y="1390651"/>
            <a:ext cx="7886700" cy="4351338"/>
          </a:xfrm>
        </p:spPr>
        <p:txBody>
          <a:bodyPr/>
          <a:lstStyle/>
          <a:p>
            <a:pPr algn="just"/>
            <a:r>
              <a:rPr lang="en-US" dirty="0"/>
              <a:t>Support Vector Machine or SVM is one of the most popular Supervised Learning algorithms, which is used for Classification as well as Regression problems. However, primarily, it is used for Classification problems in Machine Learning</a:t>
            </a:r>
            <a:r>
              <a:rPr lang="en-US" dirty="0" smtClean="0"/>
              <a:t>.</a:t>
            </a:r>
          </a:p>
          <a:p>
            <a:pPr algn="just"/>
            <a:endParaRPr lang="en-US" dirty="0"/>
          </a:p>
          <a:p>
            <a:pPr algn="just"/>
            <a:r>
              <a:rPr lang="en-US"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smtClean="0"/>
              <a:t>.</a:t>
            </a:r>
          </a:p>
          <a:p>
            <a:pPr algn="just"/>
            <a:endParaRPr lang="en-US" dirty="0"/>
          </a:p>
          <a:p>
            <a:pPr algn="just"/>
            <a:r>
              <a:rPr lang="en-US" dirty="0"/>
              <a:t>SVM chooses the extreme points/vectors that help in creating the hyperplane. These extreme cases are called as support vectors, and hence algorithm is termed as Support Vector Machine. </a:t>
            </a:r>
          </a:p>
          <a:p>
            <a:pPr algn="just"/>
            <a:endParaRPr lang="en-US" dirty="0"/>
          </a:p>
        </p:txBody>
      </p:sp>
    </p:spTree>
    <p:extLst>
      <p:ext uri="{BB962C8B-B14F-4D97-AF65-F5344CB8AC3E}">
        <p14:creationId xmlns:p14="http://schemas.microsoft.com/office/powerpoint/2010/main" val="40446280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ecision </a:t>
            </a:r>
            <a:r>
              <a:rPr lang="en-US" dirty="0"/>
              <a:t>boundary or hyperplane</a:t>
            </a:r>
            <a:endParaRPr lang="en-US" dirty="0"/>
          </a:p>
        </p:txBody>
      </p:sp>
      <p:pic>
        <p:nvPicPr>
          <p:cNvPr id="4098"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209800"/>
            <a:ext cx="6400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55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a:t>
            </a:r>
            <a:r>
              <a:rPr lang="en-US" dirty="0"/>
              <a:t> SVM</a:t>
            </a:r>
            <a:endParaRPr lang="en-US" dirty="0"/>
          </a:p>
        </p:txBody>
      </p:sp>
      <p:sp>
        <p:nvSpPr>
          <p:cNvPr id="6" name="Rectangle 5"/>
          <p:cNvSpPr/>
          <p:nvPr/>
        </p:nvSpPr>
        <p:spPr>
          <a:xfrm>
            <a:off x="628650" y="1443841"/>
            <a:ext cx="4171950" cy="5262979"/>
          </a:xfrm>
          <a:prstGeom prst="rect">
            <a:avLst/>
          </a:prstGeom>
        </p:spPr>
        <p:txBody>
          <a:bodyPr wrap="square">
            <a:spAutoFit/>
          </a:bodyPr>
          <a:lstStyle/>
          <a:p>
            <a:pPr>
              <a:lnSpc>
                <a:spcPct val="150000"/>
              </a:lnSpc>
            </a:pPr>
            <a:r>
              <a:rPr lang="en-US" sz="1600" dirty="0"/>
              <a:t>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p>
        </p:txBody>
      </p:sp>
      <p:pic>
        <p:nvPicPr>
          <p:cNvPr id="5122"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9" y="1981200"/>
            <a:ext cx="4219575"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10250" y="4757098"/>
            <a:ext cx="272415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dirty="0">
                <a:solidFill>
                  <a:srgbClr val="333333"/>
                </a:solidFill>
                <a:latin typeface="inter-regular"/>
              </a:rPr>
              <a:t>SVM algorithm can be used for </a:t>
            </a:r>
            <a:r>
              <a:rPr lang="en-US" b="1" dirty="0">
                <a:solidFill>
                  <a:srgbClr val="333333"/>
                </a:solidFill>
                <a:latin typeface="inter-bold"/>
              </a:rPr>
              <a:t>Face detection, image classification, text categorization,</a:t>
            </a:r>
            <a:r>
              <a:rPr lang="en-US" dirty="0">
                <a:solidFill>
                  <a:srgbClr val="333333"/>
                </a:solidFill>
                <a:latin typeface="inter-regular"/>
              </a:rPr>
              <a:t> etc.</a:t>
            </a:r>
          </a:p>
          <a:p>
            <a:r>
              <a:rPr lang="en-US" dirty="0"/>
              <a:t/>
            </a:r>
            <a:br>
              <a:rPr lang="en-US" dirty="0"/>
            </a:br>
            <a:endParaRPr lang="en-US" dirty="0"/>
          </a:p>
        </p:txBody>
      </p:sp>
    </p:spTree>
    <p:extLst>
      <p:ext uri="{BB962C8B-B14F-4D97-AF65-F5344CB8AC3E}">
        <p14:creationId xmlns:p14="http://schemas.microsoft.com/office/powerpoint/2010/main" val="37496794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326818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Tree>
    <p:extLst>
      <p:ext uri="{BB962C8B-B14F-4D97-AF65-F5344CB8AC3E}">
        <p14:creationId xmlns:p14="http://schemas.microsoft.com/office/powerpoint/2010/main" val="3248113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Tree>
    <p:extLst>
      <p:ext uri="{BB962C8B-B14F-4D97-AF65-F5344CB8AC3E}">
        <p14:creationId xmlns:p14="http://schemas.microsoft.com/office/powerpoint/2010/main" val="1423266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Economic Growth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1" y="2296465"/>
            <a:ext cx="4021793" cy="26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97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endParaRPr lang="en-US" sz="825" dirty="0">
              <a:latin typeface="Times New Roman" panose="02020603050405020304" pitchFamily="18" charset="0"/>
              <a:cs typeface="Times New Roman" panose="02020603050405020304" pitchFamily="18" charset="0"/>
            </a:endParaRPr>
          </a:p>
        </p:txBody>
      </p:sp>
      <p:pic>
        <p:nvPicPr>
          <p:cNvPr id="19458" name="Picture 2" descr="Using machine learning to predict price of product on mercari | by Aniket  Mishrikotkar | Medium">
            <a:extLst>
              <a:ext uri="{FF2B5EF4-FFF2-40B4-BE49-F238E27FC236}">
                <a16:creationId xmlns:a16="http://schemas.microsoft.com/office/drawing/2014/main"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407612"/>
            <a:ext cx="3886200" cy="29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22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Score Predictions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727874"/>
            <a:ext cx="3886200" cy="22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52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id="{16B4ADC7-2546-E1C5-91EE-55A048AE61F0}"/>
              </a:ext>
            </a:extLst>
          </p:cNvPr>
          <p:cNvPicPr>
            <a:picLocks noGrp="1" noChangeAspect="1"/>
          </p:cNvPicPr>
          <p:nvPr>
            <p:ph idx="1"/>
          </p:nvPr>
        </p:nvPicPr>
        <p:blipFill>
          <a:blip r:embed="rId2"/>
          <a:stretch>
            <a:fillRect/>
          </a:stretch>
        </p:blipFill>
        <p:spPr>
          <a:xfrm>
            <a:off x="1371600" y="1752600"/>
            <a:ext cx="4188941" cy="3657600"/>
          </a:xfrm>
        </p:spPr>
      </p:pic>
    </p:spTree>
    <p:extLst>
      <p:ext uri="{BB962C8B-B14F-4D97-AF65-F5344CB8AC3E}">
        <p14:creationId xmlns:p14="http://schemas.microsoft.com/office/powerpoint/2010/main" val="30855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The simplest linear regression equation with one dependent variable and one independent variable is:</a:t>
            </a:r>
          </a:p>
          <a:p>
            <a:pPr marL="342900" lvl="1" indent="0" algn="just">
              <a:lnSpc>
                <a:spcPct val="150000"/>
              </a:lnSpc>
              <a:buNone/>
            </a:pPr>
            <a:r>
              <a:rPr lang="en-US" sz="1500"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50" y="3194765"/>
            <a:ext cx="5909461" cy="21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1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D2C79-BE4E-EB12-840D-73666648C49C}"/>
              </a:ext>
            </a:extLst>
          </p:cNvPr>
          <p:cNvPicPr>
            <a:picLocks noChangeAspect="1"/>
          </p:cNvPicPr>
          <p:nvPr/>
        </p:nvPicPr>
        <p:blipFill>
          <a:blip r:embed="rId2"/>
          <a:stretch>
            <a:fillRect/>
          </a:stretch>
        </p:blipFill>
        <p:spPr>
          <a:xfrm>
            <a:off x="614020" y="1067189"/>
            <a:ext cx="7915961" cy="4070744"/>
          </a:xfrm>
          <a:prstGeom prst="rect">
            <a:avLst/>
          </a:prstGeom>
        </p:spPr>
      </p:pic>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26C1-E15D-ADBB-3AD0-E4A78B6BD470}"/>
              </a:ext>
            </a:extLst>
          </p:cNvPr>
          <p:cNvSpPr>
            <a:spLocks noGrp="1"/>
          </p:cNvSpPr>
          <p:nvPr>
            <p:ph type="title"/>
          </p:nvPr>
        </p:nvSpPr>
        <p:spPr>
          <a:xfrm>
            <a:off x="1088685" y="1460640"/>
            <a:ext cx="7202456" cy="3623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35B81C-070E-D1B9-A221-68926FC384F7}"/>
              </a:ext>
            </a:extLst>
          </p:cNvPr>
          <p:cNvSpPr>
            <a:spLocks noGrp="1"/>
          </p:cNvSpPr>
          <p:nvPr>
            <p:ph idx="1"/>
          </p:nvPr>
        </p:nvSpPr>
        <p:spPr>
          <a:xfrm>
            <a:off x="1088685" y="1981200"/>
            <a:ext cx="7202456" cy="4114800"/>
          </a:xfrm>
        </p:spPr>
        <p:txBody>
          <a:bodyPr>
            <a:normAutofit fontScale="47500" lnSpcReduction="20000"/>
          </a:bodyPr>
          <a:lstStyle/>
          <a:p>
            <a:r>
              <a:rPr lang="en-US" sz="4200" b="1" i="1" dirty="0">
                <a:solidFill>
                  <a:srgbClr val="292929"/>
                </a:solidFill>
                <a:effectLst/>
                <a:latin typeface="charter"/>
              </a:rPr>
              <a:t>Simple Linear Regression</a:t>
            </a:r>
            <a:r>
              <a:rPr lang="en-US" sz="4200" b="0" i="1" dirty="0">
                <a:solidFill>
                  <a:srgbClr val="292929"/>
                </a:solidFill>
                <a:effectLst/>
                <a:latin typeface="charter"/>
              </a:rPr>
              <a:t>: It is a type of linear regression model where there is only independent or explanatory variable.</a:t>
            </a:r>
          </a:p>
          <a:p>
            <a:pPr algn="l"/>
            <a:r>
              <a:rPr lang="en-IN" sz="4200" b="1" i="0" dirty="0">
                <a:solidFill>
                  <a:srgbClr val="292929"/>
                </a:solidFill>
                <a:effectLst/>
                <a:latin typeface="charter"/>
              </a:rPr>
              <a:t>Linear Regression can be written mathematically as follows:</a:t>
            </a:r>
            <a:endParaRPr lang="en-IN" sz="4200" b="0" i="0" dirty="0">
              <a:solidFill>
                <a:srgbClr val="292929"/>
              </a:solidFill>
              <a:effectLst/>
              <a:latin typeface="charter"/>
            </a:endParaRPr>
          </a:p>
          <a:p>
            <a:pPr algn="l"/>
            <a:r>
              <a:rPr lang="en-IN" sz="4200" b="1" i="0" dirty="0">
                <a:solidFill>
                  <a:srgbClr val="292929"/>
                </a:solidFill>
                <a:effectLst/>
                <a:latin typeface="charter"/>
              </a:rPr>
              <a:t>Y = </a:t>
            </a:r>
            <a:r>
              <a:rPr lang="el-GR" sz="4200" b="1" i="0" dirty="0">
                <a:solidFill>
                  <a:srgbClr val="292929"/>
                </a:solidFill>
                <a:effectLst/>
                <a:latin typeface="charter"/>
              </a:rPr>
              <a:t>β0 + β1.</a:t>
            </a:r>
            <a:r>
              <a:rPr lang="en-IN" sz="4200" b="1" i="0" dirty="0">
                <a:solidFill>
                  <a:srgbClr val="292929"/>
                </a:solidFill>
                <a:effectLst/>
                <a:latin typeface="charter"/>
              </a:rPr>
              <a:t>X1 + </a:t>
            </a:r>
            <a:r>
              <a:rPr lang="el-GR" sz="4200" b="1" i="0" dirty="0">
                <a:solidFill>
                  <a:srgbClr val="292929"/>
                </a:solidFill>
                <a:effectLst/>
                <a:latin typeface="charter"/>
              </a:rPr>
              <a:t>β2. </a:t>
            </a:r>
            <a:r>
              <a:rPr lang="en-IN" sz="4200" b="1" i="0" dirty="0">
                <a:solidFill>
                  <a:srgbClr val="292929"/>
                </a:solidFill>
                <a:effectLst/>
                <a:latin typeface="charter"/>
              </a:rPr>
              <a:t>X2 + </a:t>
            </a:r>
            <a:r>
              <a:rPr lang="el-GR" sz="4200" b="1" i="0" dirty="0">
                <a:solidFill>
                  <a:srgbClr val="292929"/>
                </a:solidFill>
                <a:effectLst/>
                <a:latin typeface="charter"/>
              </a:rPr>
              <a:t>β3. </a:t>
            </a:r>
            <a:r>
              <a:rPr lang="en-IN" sz="4200" b="1" i="0" dirty="0">
                <a:solidFill>
                  <a:srgbClr val="292929"/>
                </a:solidFill>
                <a:effectLst/>
                <a:latin typeface="charter"/>
              </a:rPr>
              <a:t>X3 + </a:t>
            </a:r>
            <a:r>
              <a:rPr lang="el-GR" sz="4200" b="1" i="0" dirty="0">
                <a:solidFill>
                  <a:srgbClr val="292929"/>
                </a:solidFill>
                <a:effectLst/>
                <a:latin typeface="charter"/>
              </a:rPr>
              <a:t>β4. </a:t>
            </a:r>
            <a:r>
              <a:rPr lang="en-IN" sz="4200" b="1" i="0" dirty="0">
                <a:solidFill>
                  <a:srgbClr val="292929"/>
                </a:solidFill>
                <a:effectLst/>
                <a:latin typeface="charter"/>
              </a:rPr>
              <a:t>X4+ </a:t>
            </a:r>
            <a:r>
              <a:rPr lang="el-GR" sz="4200" b="1" i="0" dirty="0">
                <a:solidFill>
                  <a:srgbClr val="292929"/>
                </a:solidFill>
                <a:effectLst/>
                <a:latin typeface="charter"/>
              </a:rPr>
              <a:t>β5. </a:t>
            </a:r>
            <a:r>
              <a:rPr lang="en-IN" sz="4200" b="1" i="0" dirty="0">
                <a:solidFill>
                  <a:srgbClr val="292929"/>
                </a:solidFill>
                <a:effectLst/>
                <a:latin typeface="charter"/>
              </a:rPr>
              <a:t>X5 + </a:t>
            </a:r>
            <a:r>
              <a:rPr lang="el-GR" sz="4200" b="1" i="0" dirty="0">
                <a:solidFill>
                  <a:srgbClr val="292929"/>
                </a:solidFill>
                <a:effectLst/>
                <a:latin typeface="charter"/>
              </a:rPr>
              <a:t>β5. </a:t>
            </a:r>
            <a:r>
              <a:rPr lang="en-IN" sz="4200" b="1" i="0" dirty="0">
                <a:solidFill>
                  <a:srgbClr val="292929"/>
                </a:solidFill>
                <a:effectLst/>
                <a:latin typeface="charter"/>
              </a:rPr>
              <a:t>X6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 = </a:t>
            </a:r>
            <a:r>
              <a:rPr lang="el-GR" sz="4200" b="1" i="0" dirty="0">
                <a:solidFill>
                  <a:srgbClr val="292929"/>
                </a:solidFill>
                <a:effectLst/>
                <a:latin typeface="charter"/>
              </a:rPr>
              <a:t>β0 + β1.</a:t>
            </a:r>
            <a:r>
              <a:rPr lang="en-IN" sz="4200" b="1" i="0" dirty="0" err="1">
                <a:solidFill>
                  <a:srgbClr val="292929"/>
                </a:solidFill>
                <a:effectLst/>
                <a:latin typeface="charter"/>
              </a:rPr>
              <a:t>bmi</a:t>
            </a:r>
            <a:r>
              <a:rPr lang="en-IN" sz="4200" b="1" i="0" dirty="0">
                <a:solidFill>
                  <a:srgbClr val="292929"/>
                </a:solidFill>
                <a:effectLst/>
                <a:latin typeface="charter"/>
              </a:rPr>
              <a:t> + </a:t>
            </a:r>
            <a:r>
              <a:rPr lang="el-GR" sz="4200" b="1" i="0" dirty="0">
                <a:solidFill>
                  <a:srgbClr val="292929"/>
                </a:solidFill>
                <a:effectLst/>
                <a:latin typeface="charter"/>
              </a:rPr>
              <a:t>β2.</a:t>
            </a:r>
            <a:r>
              <a:rPr lang="en-IN" sz="4200" b="1" i="0" dirty="0">
                <a:solidFill>
                  <a:srgbClr val="292929"/>
                </a:solidFill>
                <a:effectLst/>
                <a:latin typeface="charter"/>
              </a:rPr>
              <a:t>age+ </a:t>
            </a:r>
            <a:r>
              <a:rPr lang="el-GR" sz="4200" b="1" i="0" dirty="0">
                <a:solidFill>
                  <a:srgbClr val="292929"/>
                </a:solidFill>
                <a:effectLst/>
                <a:latin typeface="charter"/>
              </a:rPr>
              <a:t>β3.</a:t>
            </a:r>
            <a:r>
              <a:rPr lang="en-IN" sz="4200" b="1" i="0" dirty="0">
                <a:solidFill>
                  <a:srgbClr val="292929"/>
                </a:solidFill>
                <a:effectLst/>
                <a:latin typeface="charter"/>
              </a:rPr>
              <a:t>sex + </a:t>
            </a:r>
            <a:r>
              <a:rPr lang="el-GR" sz="4200" b="1" i="0" dirty="0">
                <a:solidFill>
                  <a:srgbClr val="292929"/>
                </a:solidFill>
                <a:effectLst/>
                <a:latin typeface="charter"/>
              </a:rPr>
              <a:t>β4 .</a:t>
            </a:r>
            <a:r>
              <a:rPr lang="en-IN" sz="4200" b="1" i="0" dirty="0">
                <a:solidFill>
                  <a:srgbClr val="292929"/>
                </a:solidFill>
                <a:effectLst/>
                <a:latin typeface="charter"/>
              </a:rPr>
              <a:t>children+ </a:t>
            </a:r>
            <a:r>
              <a:rPr lang="el-GR" sz="4200" b="1" i="0" dirty="0">
                <a:solidFill>
                  <a:srgbClr val="292929"/>
                </a:solidFill>
                <a:effectLst/>
                <a:latin typeface="charter"/>
              </a:rPr>
              <a:t>β5.</a:t>
            </a:r>
            <a:r>
              <a:rPr lang="en-IN" sz="4200" b="1" i="0" dirty="0">
                <a:solidFill>
                  <a:srgbClr val="292929"/>
                </a:solidFill>
                <a:effectLst/>
                <a:latin typeface="charter"/>
              </a:rPr>
              <a:t>region + </a:t>
            </a:r>
            <a:r>
              <a:rPr lang="el-GR" sz="4200" b="1" i="0" dirty="0">
                <a:solidFill>
                  <a:srgbClr val="292929"/>
                </a:solidFill>
                <a:effectLst/>
                <a:latin typeface="charter"/>
              </a:rPr>
              <a:t>β5.</a:t>
            </a:r>
            <a:r>
              <a:rPr lang="en-IN" sz="4200" b="1" i="0" dirty="0">
                <a:solidFill>
                  <a:srgbClr val="292929"/>
                </a:solidFill>
                <a:effectLst/>
                <a:latin typeface="charter"/>
              </a:rPr>
              <a:t>smoker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a:t>
            </a:r>
            <a:r>
              <a:rPr lang="en-IN" sz="4200" b="0" i="0" dirty="0">
                <a:solidFill>
                  <a:srgbClr val="292929"/>
                </a:solidFill>
                <a:effectLst/>
                <a:latin typeface="charter"/>
              </a:rPr>
              <a:t>= response variable, generally denoted by Y</a:t>
            </a:r>
          </a:p>
          <a:p>
            <a:pPr algn="l"/>
            <a:r>
              <a:rPr lang="en-IN" sz="4200" b="1" i="0" dirty="0" err="1">
                <a:solidFill>
                  <a:srgbClr val="292929"/>
                </a:solidFill>
                <a:effectLst/>
                <a:latin typeface="charter"/>
              </a:rPr>
              <a:t>bmi</a:t>
            </a:r>
            <a:r>
              <a:rPr lang="en-IN" sz="4200" b="1" i="0" dirty="0">
                <a:solidFill>
                  <a:srgbClr val="292929"/>
                </a:solidFill>
                <a:effectLst/>
                <a:latin typeface="charter"/>
              </a:rPr>
              <a:t>, age, sex, children, region, smoker</a:t>
            </a:r>
            <a:r>
              <a:rPr lang="en-IN" sz="4200" b="0" i="0" dirty="0">
                <a:solidFill>
                  <a:srgbClr val="292929"/>
                </a:solidFill>
                <a:effectLst/>
                <a:latin typeface="charter"/>
              </a:rPr>
              <a:t>=Predictor variables, denoted by X1, X2, X3 and X4 respectively</a:t>
            </a:r>
          </a:p>
          <a:p>
            <a:pPr algn="l"/>
            <a:r>
              <a:rPr lang="el-GR" sz="4200" b="1" i="0" dirty="0">
                <a:solidFill>
                  <a:srgbClr val="292929"/>
                </a:solidFill>
                <a:effectLst/>
                <a:latin typeface="charter"/>
              </a:rPr>
              <a:t>β0 = </a:t>
            </a:r>
            <a:r>
              <a:rPr lang="en-IN" sz="4200" b="0" i="0" dirty="0">
                <a:solidFill>
                  <a:srgbClr val="292929"/>
                </a:solidFill>
                <a:effectLst/>
                <a:latin typeface="charter"/>
              </a:rPr>
              <a:t>Y-intercept </a:t>
            </a:r>
          </a:p>
          <a:p>
            <a:pPr algn="l"/>
            <a:r>
              <a:rPr lang="el-GR" sz="4200" b="1" i="0" dirty="0">
                <a:solidFill>
                  <a:srgbClr val="292929"/>
                </a:solidFill>
                <a:effectLst/>
                <a:latin typeface="charter"/>
              </a:rPr>
              <a:t>β1, β2, β3, β4, β5 = </a:t>
            </a:r>
            <a:r>
              <a:rPr lang="en-IN" sz="4200" b="0" i="0" dirty="0">
                <a:solidFill>
                  <a:srgbClr val="292929"/>
                </a:solidFill>
                <a:effectLst/>
                <a:latin typeface="charter"/>
              </a:rPr>
              <a:t>regression coefficients</a:t>
            </a:r>
          </a:p>
          <a:p>
            <a:pPr algn="l"/>
            <a:r>
              <a:rPr lang="el-GR" sz="4200" b="1" i="0" dirty="0">
                <a:solidFill>
                  <a:srgbClr val="292929"/>
                </a:solidFill>
                <a:effectLst/>
                <a:latin typeface="charter"/>
              </a:rPr>
              <a:t>ϵ = </a:t>
            </a:r>
            <a:r>
              <a:rPr lang="en-IN" sz="4200" b="0" i="0" dirty="0">
                <a:solidFill>
                  <a:srgbClr val="292929"/>
                </a:solidFill>
                <a:effectLst/>
                <a:latin typeface="charter"/>
              </a:rPr>
              <a:t>Error terms (Residuals)</a:t>
            </a:r>
          </a:p>
          <a:p>
            <a:endParaRPr lang="en-IN" dirty="0"/>
          </a:p>
        </p:txBody>
      </p:sp>
    </p:spTree>
    <p:extLst>
      <p:ext uri="{BB962C8B-B14F-4D97-AF65-F5344CB8AC3E}">
        <p14:creationId xmlns:p14="http://schemas.microsoft.com/office/powerpoint/2010/main" val="930612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Tree>
    <p:extLst>
      <p:ext uri="{BB962C8B-B14F-4D97-AF65-F5344CB8AC3E}">
        <p14:creationId xmlns:p14="http://schemas.microsoft.com/office/powerpoint/2010/main" val="337803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3CED-9660-659E-D19A-477CEEA14276}"/>
              </a:ext>
            </a:extLst>
          </p:cNvPr>
          <p:cNvSpPr>
            <a:spLocks noGrp="1"/>
          </p:cNvSpPr>
          <p:nvPr>
            <p:ph type="title"/>
          </p:nvPr>
        </p:nvSpPr>
        <p:spPr/>
        <p:txBody>
          <a:bodyPr/>
          <a:lstStyle/>
          <a:p>
            <a:r>
              <a:rPr lang="en-IN" dirty="0"/>
              <a:t>Problem solving</a:t>
            </a:r>
          </a:p>
        </p:txBody>
      </p:sp>
      <p:sp>
        <p:nvSpPr>
          <p:cNvPr id="3" name="Content Placeholder 2">
            <a:extLst>
              <a:ext uri="{FF2B5EF4-FFF2-40B4-BE49-F238E27FC236}">
                <a16:creationId xmlns:a16="http://schemas.microsoft.com/office/drawing/2014/main" id="{7787922C-6062-F5C5-2F1A-ADE9685E74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DE438-C1A1-07B5-AFB1-9E826B9AB1BE}"/>
              </a:ext>
            </a:extLst>
          </p:cNvPr>
          <p:cNvPicPr>
            <a:picLocks noChangeAspect="1"/>
          </p:cNvPicPr>
          <p:nvPr/>
        </p:nvPicPr>
        <p:blipFill>
          <a:blip r:embed="rId2"/>
          <a:stretch>
            <a:fillRect/>
          </a:stretch>
        </p:blipFill>
        <p:spPr>
          <a:xfrm>
            <a:off x="1143000" y="2210594"/>
            <a:ext cx="6561754" cy="3581400"/>
          </a:xfrm>
          <a:prstGeom prst="rect">
            <a:avLst/>
          </a:prstGeom>
        </p:spPr>
      </p:pic>
    </p:spTree>
    <p:extLst>
      <p:ext uri="{BB962C8B-B14F-4D97-AF65-F5344CB8AC3E}">
        <p14:creationId xmlns:p14="http://schemas.microsoft.com/office/powerpoint/2010/main" val="888347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B49-8FB6-B6E2-AF04-BF0396FE7C1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B113D18-CC0C-141A-61DE-BD4A70967207}"/>
              </a:ext>
            </a:extLst>
          </p:cNvPr>
          <p:cNvPicPr>
            <a:picLocks noGrp="1" noChangeAspect="1"/>
          </p:cNvPicPr>
          <p:nvPr>
            <p:ph idx="1"/>
          </p:nvPr>
        </p:nvPicPr>
        <p:blipFill>
          <a:blip r:embed="rId2"/>
          <a:stretch>
            <a:fillRect/>
          </a:stretch>
        </p:blipFill>
        <p:spPr>
          <a:xfrm>
            <a:off x="2533473" y="2835333"/>
            <a:ext cx="4077053" cy="2331922"/>
          </a:xfrm>
        </p:spPr>
      </p:pic>
      <p:pic>
        <p:nvPicPr>
          <p:cNvPr id="9" name="Picture 8">
            <a:extLst>
              <a:ext uri="{FF2B5EF4-FFF2-40B4-BE49-F238E27FC236}">
                <a16:creationId xmlns:a16="http://schemas.microsoft.com/office/drawing/2014/main" id="{56D52FF3-2EB2-1672-3962-5A715CE5B51C}"/>
              </a:ext>
            </a:extLst>
          </p:cNvPr>
          <p:cNvPicPr>
            <a:picLocks noChangeAspect="1"/>
          </p:cNvPicPr>
          <p:nvPr/>
        </p:nvPicPr>
        <p:blipFill>
          <a:blip r:embed="rId3"/>
          <a:stretch>
            <a:fillRect/>
          </a:stretch>
        </p:blipFill>
        <p:spPr>
          <a:xfrm>
            <a:off x="2895600" y="1240443"/>
            <a:ext cx="2979851" cy="900491"/>
          </a:xfrm>
          <a:prstGeom prst="rect">
            <a:avLst/>
          </a:prstGeom>
        </p:spPr>
      </p:pic>
    </p:spTree>
    <p:extLst>
      <p:ext uri="{BB962C8B-B14F-4D97-AF65-F5344CB8AC3E}">
        <p14:creationId xmlns:p14="http://schemas.microsoft.com/office/powerpoint/2010/main" val="2879618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F4D-7982-74FA-3357-B5E047150AA2}"/>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913DE684-6E92-E0B9-DAFA-7C3AE51230E4}"/>
              </a:ext>
            </a:extLst>
          </p:cNvPr>
          <p:cNvPicPr>
            <a:picLocks noGrp="1" noChangeAspect="1"/>
          </p:cNvPicPr>
          <p:nvPr>
            <p:ph idx="1"/>
          </p:nvPr>
        </p:nvPicPr>
        <p:blipFill>
          <a:blip r:embed="rId2"/>
          <a:stretch>
            <a:fillRect/>
          </a:stretch>
        </p:blipFill>
        <p:spPr>
          <a:xfrm>
            <a:off x="5334000" y="1547524"/>
            <a:ext cx="1981200" cy="482860"/>
          </a:xfrm>
        </p:spPr>
      </p:pic>
      <p:pic>
        <p:nvPicPr>
          <p:cNvPr id="5" name="Picture 4">
            <a:extLst>
              <a:ext uri="{FF2B5EF4-FFF2-40B4-BE49-F238E27FC236}">
                <a16:creationId xmlns:a16="http://schemas.microsoft.com/office/drawing/2014/main" id="{0EB26CD1-50EF-6A4E-FCCC-976C1F62A310}"/>
              </a:ext>
            </a:extLst>
          </p:cNvPr>
          <p:cNvPicPr>
            <a:picLocks noChangeAspect="1"/>
          </p:cNvPicPr>
          <p:nvPr/>
        </p:nvPicPr>
        <p:blipFill>
          <a:blip r:embed="rId3"/>
          <a:stretch>
            <a:fillRect/>
          </a:stretch>
        </p:blipFill>
        <p:spPr>
          <a:xfrm>
            <a:off x="1371600" y="548440"/>
            <a:ext cx="1804342" cy="975560"/>
          </a:xfrm>
          <a:prstGeom prst="rect">
            <a:avLst/>
          </a:prstGeom>
        </p:spPr>
      </p:pic>
      <p:pic>
        <p:nvPicPr>
          <p:cNvPr id="7" name="Picture 6">
            <a:extLst>
              <a:ext uri="{FF2B5EF4-FFF2-40B4-BE49-F238E27FC236}">
                <a16:creationId xmlns:a16="http://schemas.microsoft.com/office/drawing/2014/main" id="{C7DDCA82-39D6-EACC-36F2-D6436475947B}"/>
              </a:ext>
            </a:extLst>
          </p:cNvPr>
          <p:cNvPicPr>
            <a:picLocks noChangeAspect="1"/>
          </p:cNvPicPr>
          <p:nvPr/>
        </p:nvPicPr>
        <p:blipFill>
          <a:blip r:embed="rId4"/>
          <a:stretch>
            <a:fillRect/>
          </a:stretch>
        </p:blipFill>
        <p:spPr>
          <a:xfrm>
            <a:off x="5181600" y="520590"/>
            <a:ext cx="2347073" cy="897047"/>
          </a:xfrm>
          <a:prstGeom prst="rect">
            <a:avLst/>
          </a:prstGeom>
        </p:spPr>
      </p:pic>
      <p:pic>
        <p:nvPicPr>
          <p:cNvPr id="11" name="Picture 10">
            <a:extLst>
              <a:ext uri="{FF2B5EF4-FFF2-40B4-BE49-F238E27FC236}">
                <a16:creationId xmlns:a16="http://schemas.microsoft.com/office/drawing/2014/main" id="{80169892-F96D-54DA-98AD-8DE574D3F3A9}"/>
              </a:ext>
            </a:extLst>
          </p:cNvPr>
          <p:cNvPicPr>
            <a:picLocks noChangeAspect="1"/>
          </p:cNvPicPr>
          <p:nvPr/>
        </p:nvPicPr>
        <p:blipFill>
          <a:blip r:embed="rId5"/>
          <a:stretch>
            <a:fillRect/>
          </a:stretch>
        </p:blipFill>
        <p:spPr>
          <a:xfrm>
            <a:off x="609600" y="2160271"/>
            <a:ext cx="6705600" cy="3707129"/>
          </a:xfrm>
          <a:prstGeom prst="rect">
            <a:avLst/>
          </a:prstGeom>
        </p:spPr>
      </p:pic>
    </p:spTree>
    <p:extLst>
      <p:ext uri="{BB962C8B-B14F-4D97-AF65-F5344CB8AC3E}">
        <p14:creationId xmlns:p14="http://schemas.microsoft.com/office/powerpoint/2010/main" val="1208611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8964-BE3E-B821-D78F-C197DAAF30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A422EF-F263-ACDD-4269-C06DA6A4F7E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DF0EB50-AE0A-C58C-AF8C-A20C5DFD2848}"/>
              </a:ext>
            </a:extLst>
          </p:cNvPr>
          <p:cNvPicPr>
            <a:picLocks noChangeAspect="1"/>
          </p:cNvPicPr>
          <p:nvPr/>
        </p:nvPicPr>
        <p:blipFill>
          <a:blip r:embed="rId2"/>
          <a:stretch>
            <a:fillRect/>
          </a:stretch>
        </p:blipFill>
        <p:spPr>
          <a:xfrm>
            <a:off x="1217493" y="1600201"/>
            <a:ext cx="5411907" cy="4343400"/>
          </a:xfrm>
          <a:prstGeom prst="rect">
            <a:avLst/>
          </a:prstGeom>
        </p:spPr>
      </p:pic>
    </p:spTree>
    <p:extLst>
      <p:ext uri="{BB962C8B-B14F-4D97-AF65-F5344CB8AC3E}">
        <p14:creationId xmlns:p14="http://schemas.microsoft.com/office/powerpoint/2010/main" val="1490995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006C-849D-C886-2339-556B9124D7A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5B0413B-B655-D04A-092E-92A35A2740B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B37B0C8-159F-4860-6A4E-B3B028B8BE4C}"/>
              </a:ext>
            </a:extLst>
          </p:cNvPr>
          <p:cNvPicPr>
            <a:picLocks noChangeAspect="1"/>
          </p:cNvPicPr>
          <p:nvPr/>
        </p:nvPicPr>
        <p:blipFill>
          <a:blip r:embed="rId2"/>
          <a:stretch>
            <a:fillRect/>
          </a:stretch>
        </p:blipFill>
        <p:spPr>
          <a:xfrm>
            <a:off x="1447800" y="533400"/>
            <a:ext cx="2040432" cy="838200"/>
          </a:xfrm>
          <a:prstGeom prst="rect">
            <a:avLst/>
          </a:prstGeom>
        </p:spPr>
      </p:pic>
      <p:pic>
        <p:nvPicPr>
          <p:cNvPr id="9" name="Picture 8">
            <a:extLst>
              <a:ext uri="{FF2B5EF4-FFF2-40B4-BE49-F238E27FC236}">
                <a16:creationId xmlns:a16="http://schemas.microsoft.com/office/drawing/2014/main" id="{1BF9818B-1BCB-A370-7FF4-3236990AAC0A}"/>
              </a:ext>
            </a:extLst>
          </p:cNvPr>
          <p:cNvPicPr>
            <a:picLocks noChangeAspect="1"/>
          </p:cNvPicPr>
          <p:nvPr/>
        </p:nvPicPr>
        <p:blipFill>
          <a:blip r:embed="rId3"/>
          <a:stretch>
            <a:fillRect/>
          </a:stretch>
        </p:blipFill>
        <p:spPr>
          <a:xfrm>
            <a:off x="1229592" y="2382805"/>
            <a:ext cx="2108435" cy="3179795"/>
          </a:xfrm>
          <a:prstGeom prst="rect">
            <a:avLst/>
          </a:prstGeom>
        </p:spPr>
      </p:pic>
      <p:pic>
        <p:nvPicPr>
          <p:cNvPr id="11" name="Picture 10">
            <a:extLst>
              <a:ext uri="{FF2B5EF4-FFF2-40B4-BE49-F238E27FC236}">
                <a16:creationId xmlns:a16="http://schemas.microsoft.com/office/drawing/2014/main" id="{0E9AE7D7-74C9-8C76-1532-9232EDA5E3C8}"/>
              </a:ext>
            </a:extLst>
          </p:cNvPr>
          <p:cNvPicPr>
            <a:picLocks noChangeAspect="1"/>
          </p:cNvPicPr>
          <p:nvPr/>
        </p:nvPicPr>
        <p:blipFill>
          <a:blip r:embed="rId4"/>
          <a:stretch>
            <a:fillRect/>
          </a:stretch>
        </p:blipFill>
        <p:spPr>
          <a:xfrm>
            <a:off x="4572000" y="1828800"/>
            <a:ext cx="2497612" cy="1676400"/>
          </a:xfrm>
          <a:prstGeom prst="rect">
            <a:avLst/>
          </a:prstGeom>
        </p:spPr>
      </p:pic>
    </p:spTree>
    <p:extLst>
      <p:ext uri="{BB962C8B-B14F-4D97-AF65-F5344CB8AC3E}">
        <p14:creationId xmlns:p14="http://schemas.microsoft.com/office/powerpoint/2010/main" val="384372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Tree>
    <p:extLst>
      <p:ext uri="{BB962C8B-B14F-4D97-AF65-F5344CB8AC3E}">
        <p14:creationId xmlns:p14="http://schemas.microsoft.com/office/powerpoint/2010/main" val="2564994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5C5A86E2-BAE2-D473-30D9-74D99FC139E7}"/>
              </a:ext>
            </a:extLst>
          </p:cNvPr>
          <p:cNvSpPr>
            <a:spLocks noGrp="1"/>
          </p:cNvSpPr>
          <p:nvPr>
            <p:ph idx="1"/>
          </p:nvPr>
        </p:nvSpPr>
        <p:spPr>
          <a:xfrm>
            <a:off x="1088685" y="2319824"/>
            <a:ext cx="7202456" cy="2869163"/>
          </a:xfrm>
        </p:spPr>
        <p:txBody>
          <a:bodyPr>
            <a:normAutofit/>
          </a:bodyPr>
          <a:lstStyle/>
          <a:p>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l">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l">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spTree>
    <p:extLst>
      <p:ext uri="{BB962C8B-B14F-4D97-AF65-F5344CB8AC3E}">
        <p14:creationId xmlns:p14="http://schemas.microsoft.com/office/powerpoint/2010/main" val="356122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Tree>
    <p:extLst>
      <p:ext uri="{BB962C8B-B14F-4D97-AF65-F5344CB8AC3E}">
        <p14:creationId xmlns:p14="http://schemas.microsoft.com/office/powerpoint/2010/main" val="3093396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id="{07D768F6-3743-F433-92AE-6D2CBFC24E37}"/>
              </a:ext>
            </a:extLst>
          </p:cNvPr>
          <p:cNvSpPr>
            <a:spLocks noGrp="1"/>
          </p:cNvSpPr>
          <p:nvPr>
            <p:ph idx="1"/>
          </p:nvPr>
        </p:nvSpPr>
        <p:spPr>
          <a:xfrm>
            <a:off x="1088685" y="1438081"/>
            <a:ext cx="7202456" cy="4470129"/>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classification">
            <a:extLst>
              <a:ext uri="{FF2B5EF4-FFF2-40B4-BE49-F238E27FC236}">
                <a16:creationId xmlns:a16="http://schemas.microsoft.com/office/drawing/2014/main"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13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Lazy Learners</a:t>
            </a:r>
          </a:p>
          <a:p>
            <a:pPr marL="0" indent="0" algn="just">
              <a:lnSpc>
                <a:spcPct val="150000"/>
              </a:lnSpc>
              <a:buNone/>
            </a:pPr>
            <a:r>
              <a:rPr lang="en-US" sz="135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Tree>
    <p:extLst>
      <p:ext uri="{BB962C8B-B14F-4D97-AF65-F5344CB8AC3E}">
        <p14:creationId xmlns:p14="http://schemas.microsoft.com/office/powerpoint/2010/main" val="4033865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Eager Learners</a:t>
            </a:r>
          </a:p>
          <a:p>
            <a:pPr marL="0" indent="0" algn="just">
              <a:lnSpc>
                <a:spcPct val="150000"/>
              </a:lnSpc>
              <a:buNone/>
            </a:pPr>
            <a:r>
              <a:rPr lang="en-US" sz="135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Tree>
    <p:extLst>
      <p:ext uri="{BB962C8B-B14F-4D97-AF65-F5344CB8AC3E}">
        <p14:creationId xmlns:p14="http://schemas.microsoft.com/office/powerpoint/2010/main" val="3859284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8E7E-7EAD-1437-C1BA-4E3CF64B899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5111562E-2929-3529-6A58-44F78F27061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61872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1371600" y="1524000"/>
            <a:ext cx="6400800" cy="4114800"/>
          </a:xfrm>
        </p:spPr>
        <p:txBody>
          <a:bodyPr>
            <a:normAutofit/>
          </a:bodyPr>
          <a:lstStyle/>
          <a:p>
            <a:r>
              <a:rPr lang="en-IN" dirty="0"/>
              <a:t>The Classification algorithm is a Supervised Learning technique that is used to identify the category of new observations on the basis of training data. In Classification, a program learns from the given dataset or observations and then classifies new observation into a number of classes or groups. Such as, </a:t>
            </a:r>
            <a:r>
              <a:rPr lang="en-IN" b="1" dirty="0"/>
              <a:t>Yes or No, 0 or 1, Spam or Not Spam, cat or dog,</a:t>
            </a:r>
            <a:r>
              <a:rPr lang="en-IN" dirty="0"/>
              <a:t> </a:t>
            </a:r>
            <a:endParaRPr lang="en-US" dirty="0"/>
          </a:p>
        </p:txBody>
      </p:sp>
    </p:spTree>
    <p:extLst>
      <p:ext uri="{BB962C8B-B14F-4D97-AF65-F5344CB8AC3E}">
        <p14:creationId xmlns:p14="http://schemas.microsoft.com/office/powerpoint/2010/main" val="2402143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Tree>
    <p:extLst>
      <p:ext uri="{BB962C8B-B14F-4D97-AF65-F5344CB8AC3E}">
        <p14:creationId xmlns:p14="http://schemas.microsoft.com/office/powerpoint/2010/main" val="2384379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Tree>
    <p:extLst>
      <p:ext uri="{BB962C8B-B14F-4D97-AF65-F5344CB8AC3E}">
        <p14:creationId xmlns:p14="http://schemas.microsoft.com/office/powerpoint/2010/main" val="762783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The following are well-known binary classification algorithms:</a:t>
            </a:r>
          </a:p>
          <a:p>
            <a:pPr algn="just">
              <a:lnSpc>
                <a:spcPct val="150000"/>
              </a:lnSpc>
            </a:pPr>
            <a:r>
              <a:rPr lang="en-US" sz="1350" dirty="0">
                <a:latin typeface="Roboto" panose="02000000000000000000" pitchFamily="2" charset="0"/>
              </a:rPr>
              <a:t>Logistic Regression</a:t>
            </a:r>
          </a:p>
          <a:p>
            <a:pPr algn="just">
              <a:lnSpc>
                <a:spcPct val="150000"/>
              </a:lnSpc>
            </a:pPr>
            <a:r>
              <a:rPr lang="en-US" sz="1350" dirty="0">
                <a:latin typeface="Roboto" panose="02000000000000000000" pitchFamily="2" charset="0"/>
              </a:rPr>
              <a:t>Support Vector Machines</a:t>
            </a:r>
          </a:p>
          <a:p>
            <a:pPr algn="just">
              <a:lnSpc>
                <a:spcPct val="150000"/>
              </a:lnSpc>
            </a:pPr>
            <a:r>
              <a:rPr lang="en-US" sz="1350" dirty="0">
                <a:latin typeface="Roboto" panose="02000000000000000000" pitchFamily="2" charset="0"/>
              </a:rPr>
              <a:t>Simple Bayes</a:t>
            </a:r>
          </a:p>
          <a:p>
            <a:pPr algn="just">
              <a:lnSpc>
                <a:spcPct val="150000"/>
              </a:lnSpc>
            </a:pPr>
            <a:r>
              <a:rPr lang="en-US" sz="135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134" y="2608904"/>
            <a:ext cx="3514524" cy="255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6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a:xfrm>
            <a:off x="628650" y="1895474"/>
            <a:ext cx="7886700" cy="3263504"/>
          </a:xfrm>
        </p:spPr>
        <p:txBody>
          <a:bodyPr>
            <a:noAutofit/>
          </a:bodyPr>
          <a:lstStyle/>
          <a:p>
            <a:pPr marL="0" indent="0" algn="just">
              <a:lnSpc>
                <a:spcPct val="150000"/>
              </a:lnSpc>
              <a:buNone/>
            </a:pPr>
            <a:r>
              <a:rPr lang="en-US" sz="105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050" dirty="0">
                <a:latin typeface="Roboto" panose="02000000000000000000" pitchFamily="2" charset="0"/>
              </a:rPr>
              <a:t>Examples comprise -</a:t>
            </a:r>
          </a:p>
          <a:p>
            <a:pPr algn="just">
              <a:lnSpc>
                <a:spcPct val="150000"/>
              </a:lnSpc>
            </a:pPr>
            <a:r>
              <a:rPr lang="en-US" sz="1050" dirty="0">
                <a:latin typeface="Roboto" panose="02000000000000000000" pitchFamily="2" charset="0"/>
              </a:rPr>
              <a:t>Categorization of faces.</a:t>
            </a:r>
          </a:p>
          <a:p>
            <a:pPr algn="just">
              <a:lnSpc>
                <a:spcPct val="150000"/>
              </a:lnSpc>
            </a:pPr>
            <a:r>
              <a:rPr lang="en-US" sz="1050" dirty="0">
                <a:latin typeface="Roboto" panose="02000000000000000000" pitchFamily="2" charset="0"/>
              </a:rPr>
              <a:t>Classifying plant species.</a:t>
            </a:r>
          </a:p>
          <a:p>
            <a:pPr algn="just">
              <a:lnSpc>
                <a:spcPct val="150000"/>
              </a:lnSpc>
            </a:pPr>
            <a:r>
              <a:rPr lang="en-US" sz="1050" dirty="0">
                <a:latin typeface="Roboto" panose="02000000000000000000" pitchFamily="2" charset="0"/>
              </a:rPr>
              <a:t>Character recognition using optical.</a:t>
            </a:r>
          </a:p>
          <a:p>
            <a:pPr marL="0" indent="0" algn="just">
              <a:lnSpc>
                <a:spcPct val="150000"/>
              </a:lnSpc>
              <a:buNone/>
            </a:pPr>
            <a:r>
              <a:rPr lang="en-US" sz="105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05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Tree>
    <p:extLst>
      <p:ext uri="{BB962C8B-B14F-4D97-AF65-F5344CB8AC3E}">
        <p14:creationId xmlns:p14="http://schemas.microsoft.com/office/powerpoint/2010/main" val="500454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u="sng" dirty="0">
                <a:hlinkClick r:id="rId2">
                  <a:extLst>
                    <a:ext uri="{A12FA001-AC4F-418D-AE19-62706E023703}">
                      <ahyp:hlinkClr xmlns="" xmlns:ahyp="http://schemas.microsoft.com/office/drawing/2018/hyperlinkcolor" val="tx"/>
                    </a:ext>
                  </a:extLst>
                </a:hlinkClick>
              </a:rPr>
              <a:t>Decision tree</a:t>
            </a:r>
          </a:p>
          <a:p>
            <a:r>
              <a:rPr lang="en-US" u="sng" dirty="0">
                <a:hlinkClick r:id="rId2">
                  <a:extLst>
                    <a:ext uri="{A12FA001-AC4F-418D-AE19-62706E023703}">
                      <ahyp:hlinkClr xmlns="" xmlns:ahyp="http://schemas.microsoft.com/office/drawing/2018/hyperlinkcolor" val="tx"/>
                    </a:ext>
                  </a:extLst>
                </a:hlinkClick>
              </a:rPr>
              <a:t>Naive</a:t>
            </a:r>
            <a:r>
              <a:rPr lang="en-US" u="sng" dirty="0">
                <a:solidFill>
                  <a:srgbClr val="0000FF"/>
                </a:solidFill>
                <a:hlinkClick r:id="rId2">
                  <a:extLst>
                    <a:ext uri="{A12FA001-AC4F-418D-AE19-62706E023703}">
                      <ahyp:hlinkClr xmlns="" xmlns:ahyp="http://schemas.microsoft.com/office/drawing/2018/hyperlinkcolor" val="tx"/>
                    </a:ext>
                  </a:extLst>
                </a:hlinkClick>
              </a:rPr>
              <a:t> </a:t>
            </a:r>
            <a:r>
              <a:rPr lang="en-US" u="sng" dirty="0" err="1">
                <a:hlinkClick r:id="rId2">
                  <a:extLst>
                    <a:ext uri="{A12FA001-AC4F-418D-AE19-62706E023703}">
                      <ahyp:hlinkClr xmlns="" xmlns:ahyp="http://schemas.microsoft.com/office/drawing/2018/hyperlinkcolor" val="tx"/>
                    </a:ext>
                  </a:extLst>
                </a:hlinkClick>
              </a:rPr>
              <a:t>Bayes</a:t>
            </a:r>
            <a:endParaRPr lang="en-US" u="sng" dirty="0"/>
          </a:p>
          <a:p>
            <a:r>
              <a:rPr lang="en-US" u="sng" dirty="0">
                <a:hlinkClick r:id="rId2">
                  <a:extLst>
                    <a:ext uri="{A12FA001-AC4F-418D-AE19-62706E023703}">
                      <ahyp:hlinkClr xmlns="" xmlns:ahyp="http://schemas.microsoft.com/office/drawing/2018/hyperlinkcolor" val="tx"/>
                    </a:ext>
                  </a:extLst>
                </a:hlinkClick>
              </a:rPr>
              <a:t>K-Nearest Neighbors</a:t>
            </a:r>
            <a:endParaRPr lang="en-US" u="sng" dirty="0"/>
          </a:p>
          <a:p>
            <a:r>
              <a:rPr lang="en-US" u="sng" dirty="0">
                <a:hlinkClick r:id="rId2">
                  <a:extLst>
                    <a:ext uri="{A12FA001-AC4F-418D-AE19-62706E023703}">
                      <ahyp:hlinkClr xmlns="" xmlns:ahyp="http://schemas.microsoft.com/office/drawing/2018/hyperlinkcolor" val="tx"/>
                    </a:ext>
                  </a:extLst>
                </a:hlinkClick>
              </a:rPr>
              <a:t>Support Vector Machines</a:t>
            </a:r>
            <a:endParaRPr lang="en-US" u="sng" dirty="0"/>
          </a:p>
          <a:p>
            <a:r>
              <a:rPr lang="en-US" u="sng" dirty="0">
                <a:hlinkClick r:id="rId2">
                  <a:extLst>
                    <a:ext uri="{A12FA001-AC4F-418D-AE19-62706E023703}">
                      <ahyp:hlinkClr xmlns="" xmlns:ahyp="http://schemas.microsoft.com/office/drawing/2018/hyperlinkcolor" val="tx"/>
                    </a:ext>
                  </a:extLst>
                </a:hlinkClick>
              </a:rPr>
              <a:t>Logistic Regression</a:t>
            </a:r>
            <a:endParaRPr lang="en-US" u="sng" dirty="0"/>
          </a:p>
          <a:p>
            <a:r>
              <a:rPr lang="en-US" u="sng" dirty="0"/>
              <a:t>K means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7517-E695-BEAA-5EB5-EA25570D46CD}"/>
              </a:ext>
            </a:extLst>
          </p:cNvPr>
          <p:cNvSpPr>
            <a:spLocks noGrp="1"/>
          </p:cNvSpPr>
          <p:nvPr>
            <p:ph type="title"/>
          </p:nvPr>
        </p:nvSpPr>
        <p:spPr>
          <a:xfrm>
            <a:off x="1088685" y="1460641"/>
            <a:ext cx="7202456" cy="614255"/>
          </a:xfrm>
        </p:spPr>
        <p:txBody>
          <a:bodyPr>
            <a:normAutofit/>
          </a:bodyPr>
          <a:lstStyle/>
          <a:p>
            <a:r>
              <a:rPr lang="en-IN" dirty="0"/>
              <a:t>Features of ml</a:t>
            </a:r>
          </a:p>
        </p:txBody>
      </p:sp>
      <p:sp>
        <p:nvSpPr>
          <p:cNvPr id="3" name="Content Placeholder 2">
            <a:extLst>
              <a:ext uri="{FF2B5EF4-FFF2-40B4-BE49-F238E27FC236}">
                <a16:creationId xmlns:a16="http://schemas.microsoft.com/office/drawing/2014/main" id="{35B31309-6D3C-E062-AE94-5D54722980E7}"/>
              </a:ext>
            </a:extLst>
          </p:cNvPr>
          <p:cNvSpPr>
            <a:spLocks noGrp="1"/>
          </p:cNvSpPr>
          <p:nvPr>
            <p:ph idx="1"/>
          </p:nvPr>
        </p:nvSpPr>
        <p:spPr>
          <a:xfrm>
            <a:off x="457200" y="2819400"/>
            <a:ext cx="8229600" cy="3306763"/>
          </a:xfrm>
        </p:spPr>
        <p:txBody>
          <a:bodyPr/>
          <a:lstStyle/>
          <a:p>
            <a:r>
              <a:rPr lang="en-IN" dirty="0"/>
              <a:t>ASSIGNMENT 1</a:t>
            </a:r>
          </a:p>
        </p:txBody>
      </p:sp>
    </p:spTree>
    <p:extLst>
      <p:ext uri="{BB962C8B-B14F-4D97-AF65-F5344CB8AC3E}">
        <p14:creationId xmlns:p14="http://schemas.microsoft.com/office/powerpoint/2010/main" val="328280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For multi-class classification, many binary classification techniques are applicable.</a:t>
            </a:r>
          </a:p>
          <a:p>
            <a:pPr marL="0" indent="0" algn="just">
              <a:lnSpc>
                <a:spcPct val="150000"/>
              </a:lnSpc>
              <a:buNone/>
            </a:pPr>
            <a:r>
              <a:rPr lang="en-US" sz="1350" dirty="0">
                <a:latin typeface="Roboto" panose="02000000000000000000" pitchFamily="2" charset="0"/>
              </a:rPr>
              <a:t>The following well-known algorithms can be used for multi-class classification:</a:t>
            </a:r>
          </a:p>
          <a:p>
            <a:pPr algn="just">
              <a:lnSpc>
                <a:spcPct val="150000"/>
              </a:lnSpc>
            </a:pPr>
            <a:r>
              <a:rPr lang="en-US" sz="1350" dirty="0">
                <a:latin typeface="Roboto" panose="02000000000000000000" pitchFamily="2" charset="0"/>
              </a:rPr>
              <a:t>Progressive Boosting</a:t>
            </a:r>
          </a:p>
          <a:p>
            <a:pPr algn="just">
              <a:lnSpc>
                <a:spcPct val="150000"/>
              </a:lnSpc>
            </a:pPr>
            <a:r>
              <a:rPr lang="en-US" sz="1350" dirty="0">
                <a:latin typeface="Roboto" panose="02000000000000000000" pitchFamily="2" charset="0"/>
              </a:rPr>
              <a:t>Choice trees</a:t>
            </a:r>
          </a:p>
          <a:p>
            <a:pPr algn="just">
              <a:lnSpc>
                <a:spcPct val="150000"/>
              </a:lnSpc>
            </a:pPr>
            <a:r>
              <a:rPr lang="en-US" sz="1350" dirty="0">
                <a:latin typeface="Roboto" panose="02000000000000000000" pitchFamily="2" charset="0"/>
              </a:rPr>
              <a:t>Nearest K Neighbors</a:t>
            </a:r>
          </a:p>
          <a:p>
            <a:pPr algn="just">
              <a:lnSpc>
                <a:spcPct val="150000"/>
              </a:lnSpc>
            </a:pPr>
            <a:r>
              <a:rPr lang="en-US" sz="1350" dirty="0">
                <a:latin typeface="Roboto" panose="02000000000000000000" pitchFamily="2" charset="0"/>
              </a:rPr>
              <a:t>Rough Forest / Random Forest</a:t>
            </a:r>
          </a:p>
          <a:p>
            <a:pPr algn="just">
              <a:lnSpc>
                <a:spcPct val="150000"/>
              </a:lnSpc>
            </a:pPr>
            <a:r>
              <a:rPr lang="en-US" sz="1350" dirty="0">
                <a:latin typeface="Roboto" panose="02000000000000000000" pitchFamily="2" charset="0"/>
              </a:rPr>
              <a:t>Simple Bayes</a:t>
            </a:r>
          </a:p>
          <a:p>
            <a:pPr marL="0" indent="0" algn="just">
              <a:lnSpc>
                <a:spcPct val="150000"/>
              </a:lnSpc>
              <a:buNone/>
            </a:pPr>
            <a:r>
              <a:rPr lang="en-US" sz="1350" dirty="0">
                <a:latin typeface="Roboto" panose="02000000000000000000" pitchFamily="2" charset="0"/>
              </a:rPr>
              <a:t>Multi-class problems can be solved using algorithms created for binary classification.</a:t>
            </a:r>
          </a:p>
        </p:txBody>
      </p:sp>
    </p:spTree>
    <p:extLst>
      <p:ext uri="{BB962C8B-B14F-4D97-AF65-F5344CB8AC3E}">
        <p14:creationId xmlns:p14="http://schemas.microsoft.com/office/powerpoint/2010/main" val="2817422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229600" cy="5287963"/>
          </a:xfrm>
        </p:spPr>
        <p:txBody>
          <a:bodyPr>
            <a:normAutofit fontScale="25000" lnSpcReduction="20000"/>
          </a:bodyPr>
          <a:lstStyle/>
          <a:p>
            <a:pPr>
              <a:lnSpc>
                <a:spcPct val="120000"/>
              </a:lnSpc>
            </a:pPr>
            <a:r>
              <a:rPr lang="en-US" sz="4500" dirty="0"/>
              <a:t>Key Terms </a:t>
            </a:r>
          </a:p>
          <a:p>
            <a:pPr>
              <a:lnSpc>
                <a:spcPct val="120000"/>
              </a:lnSpc>
            </a:pPr>
            <a:r>
              <a:rPr lang="en-US" sz="4500" b="1" dirty="0"/>
              <a:t>Root Node </a:t>
            </a:r>
            <a:r>
              <a:rPr lang="en-US" sz="4500" dirty="0"/>
              <a:t>- It represents the entire population or sample and this further gets divided into two or more homogeneous sets.</a:t>
            </a:r>
          </a:p>
          <a:p>
            <a:pPr>
              <a:lnSpc>
                <a:spcPct val="120000"/>
              </a:lnSpc>
            </a:pPr>
            <a:r>
              <a:rPr lang="en-US" sz="4500" b="1" dirty="0"/>
              <a:t>Splitting </a:t>
            </a:r>
            <a:r>
              <a:rPr lang="en-US" sz="4500" dirty="0"/>
              <a:t>-</a:t>
            </a:r>
            <a:r>
              <a:rPr lang="en-US" sz="4500" b="1" dirty="0"/>
              <a:t> </a:t>
            </a:r>
            <a:r>
              <a:rPr lang="en-US" sz="4500" dirty="0"/>
              <a:t>It is a process of dividing a node into two or more sub-nodes.</a:t>
            </a:r>
          </a:p>
          <a:p>
            <a:pPr>
              <a:lnSpc>
                <a:spcPct val="120000"/>
              </a:lnSpc>
            </a:pPr>
            <a:r>
              <a:rPr lang="en-US" sz="4500" b="1" dirty="0"/>
              <a:t>Decision Node </a:t>
            </a:r>
            <a:r>
              <a:rPr lang="en-US" sz="4500" dirty="0"/>
              <a:t>-</a:t>
            </a:r>
            <a:r>
              <a:rPr lang="en-US" sz="4500" b="1" dirty="0"/>
              <a:t> </a:t>
            </a:r>
            <a:r>
              <a:rPr lang="en-US" sz="4500" dirty="0"/>
              <a:t>When a sub-node splits into further sub-nodes, then it is called a decision node.</a:t>
            </a:r>
          </a:p>
          <a:p>
            <a:pPr>
              <a:lnSpc>
                <a:spcPct val="120000"/>
              </a:lnSpc>
            </a:pPr>
            <a:r>
              <a:rPr lang="en-US" sz="4500" b="1" dirty="0"/>
              <a:t>Leaf/ Terminal Node </a:t>
            </a:r>
            <a:r>
              <a:rPr lang="en-US" sz="4500" dirty="0"/>
              <a:t>-</a:t>
            </a:r>
            <a:r>
              <a:rPr lang="en-US" sz="4500" b="1" dirty="0"/>
              <a:t> </a:t>
            </a:r>
            <a:r>
              <a:rPr lang="en-US" sz="4500" dirty="0"/>
              <a:t>Nodes do not split is called Leaf or Terminal node..</a:t>
            </a:r>
          </a:p>
          <a:p>
            <a:pPr>
              <a:lnSpc>
                <a:spcPct val="120000"/>
              </a:lnSpc>
            </a:pPr>
            <a:r>
              <a:rPr lang="en-US" sz="4500" b="1" dirty="0"/>
              <a:t>Branch / Sub-Tree</a:t>
            </a:r>
            <a:r>
              <a:rPr lang="en-US" sz="4500" dirty="0"/>
              <a:t> - A subsection of the entire tree is called branch or sub-tree.</a:t>
            </a:r>
          </a:p>
          <a:p>
            <a:pPr>
              <a:lnSpc>
                <a:spcPct val="120000"/>
              </a:lnSpc>
            </a:pPr>
            <a:r>
              <a:rPr lang="en-US" sz="4500" b="1" dirty="0"/>
              <a:t>Parent and Child Node</a:t>
            </a:r>
            <a:r>
              <a:rPr lang="en-US" sz="4500" dirty="0"/>
              <a:t> - A node, which is divided into sub-nodes is called the parent node of sub-nodes whereas sub-nodes are the child of the parent node.</a:t>
            </a:r>
          </a:p>
          <a:p>
            <a:pPr>
              <a:lnSpc>
                <a:spcPct val="120000"/>
              </a:lnSpc>
            </a:pPr>
            <a:r>
              <a:rPr lang="en-US" sz="4500" b="1" dirty="0"/>
              <a:t>Entropy </a:t>
            </a:r>
            <a:r>
              <a:rPr lang="en-US" sz="45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4500" b="1" dirty="0"/>
              <a:t>Information Gain </a:t>
            </a:r>
            <a:r>
              <a:rPr lang="en-US" sz="4500" dirty="0"/>
              <a:t>-</a:t>
            </a:r>
            <a:r>
              <a:rPr lang="en-US" sz="4500" b="1" dirty="0"/>
              <a:t> </a:t>
            </a:r>
            <a:r>
              <a:rPr lang="en-US" sz="45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4500" b="1" dirty="0"/>
              <a:t>Internal Node </a:t>
            </a:r>
            <a:r>
              <a:rPr lang="en-US" sz="4500" dirty="0"/>
              <a:t>-</a:t>
            </a:r>
            <a:r>
              <a:rPr lang="en-US" sz="4500" b="1" dirty="0"/>
              <a:t> </a:t>
            </a:r>
            <a:r>
              <a:rPr lang="en-US" sz="4500" dirty="0"/>
              <a:t>An internal node (also known as an inner node, </a:t>
            </a:r>
            <a:r>
              <a:rPr lang="en-US" sz="4500" dirty="0" err="1"/>
              <a:t>inode</a:t>
            </a:r>
            <a:r>
              <a:rPr lang="en-US" sz="4500" dirty="0"/>
              <a:t> for short, or branch node) is any node of a tree that has child nodes </a:t>
            </a:r>
          </a:p>
          <a:p>
            <a:pPr>
              <a:lnSpc>
                <a:spcPct val="120000"/>
              </a:lnSpc>
            </a:pPr>
            <a:r>
              <a:rPr lang="en-US" sz="4500" b="1" dirty="0"/>
              <a:t>Branch </a:t>
            </a:r>
            <a:r>
              <a:rPr lang="en-US" sz="4500" dirty="0"/>
              <a:t>-</a:t>
            </a:r>
            <a:r>
              <a:rPr lang="en-US" sz="4500" b="1" dirty="0"/>
              <a:t> </a:t>
            </a:r>
            <a:r>
              <a:rPr lang="en-US" sz="4500" dirty="0"/>
              <a:t>The lines connecting elements are called "branches".</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Tree>
    <p:extLst>
      <p:ext uri="{BB962C8B-B14F-4D97-AF65-F5344CB8AC3E}">
        <p14:creationId xmlns:p14="http://schemas.microsoft.com/office/powerpoint/2010/main" val="2357958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3BFA-9A1B-BF5A-C740-8BF5ED73A292}"/>
              </a:ext>
            </a:extLst>
          </p:cNvPr>
          <p:cNvSpPr>
            <a:spLocks noGrp="1"/>
          </p:cNvSpPr>
          <p:nvPr>
            <p:ph type="title"/>
          </p:nvPr>
        </p:nvSpPr>
        <p:spPr>
          <a:xfrm>
            <a:off x="1219200" y="609600"/>
            <a:ext cx="7202456" cy="440352"/>
          </a:xfrm>
        </p:spPr>
        <p:txBody>
          <a:bodyPr>
            <a:normAutofit fontScale="90000"/>
          </a:bodyPr>
          <a:lstStyle/>
          <a:p>
            <a:r>
              <a:rPr lang="en-IN" dirty="0"/>
              <a:t>TYPES OF MACHINE LEARNING</a:t>
            </a:r>
          </a:p>
        </p:txBody>
      </p:sp>
      <p:pic>
        <p:nvPicPr>
          <p:cNvPr id="5" name="Content Placeholder 4">
            <a:extLst>
              <a:ext uri="{FF2B5EF4-FFF2-40B4-BE49-F238E27FC236}">
                <a16:creationId xmlns:a16="http://schemas.microsoft.com/office/drawing/2014/main" id="{D3F94CA5-126A-8427-05B3-C04DB5A781FB}"/>
              </a:ext>
            </a:extLst>
          </p:cNvPr>
          <p:cNvPicPr>
            <a:picLocks noGrp="1" noChangeAspect="1"/>
          </p:cNvPicPr>
          <p:nvPr>
            <p:ph idx="1"/>
          </p:nvPr>
        </p:nvPicPr>
        <p:blipFill>
          <a:blip r:embed="rId2"/>
          <a:stretch>
            <a:fillRect/>
          </a:stretch>
        </p:blipFill>
        <p:spPr>
          <a:xfrm>
            <a:off x="990600" y="1371600"/>
            <a:ext cx="6417128" cy="3505200"/>
          </a:xfrm>
        </p:spPr>
      </p:pic>
      <p:pic>
        <p:nvPicPr>
          <p:cNvPr id="4" name="Picture 2" descr="https://media.geeksforgeeks.org/wp-content/uploads/20200804234851/Untitled-300x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98448"/>
            <a:ext cx="8421656" cy="147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6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Tree>
    <p:extLst>
      <p:ext uri="{BB962C8B-B14F-4D97-AF65-F5344CB8AC3E}">
        <p14:creationId xmlns:p14="http://schemas.microsoft.com/office/powerpoint/2010/main" val="1877893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Tree>
    <p:extLst>
      <p:ext uri="{BB962C8B-B14F-4D97-AF65-F5344CB8AC3E}">
        <p14:creationId xmlns:p14="http://schemas.microsoft.com/office/powerpoint/2010/main" val="41792794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Tree>
    <p:extLst>
      <p:ext uri="{BB962C8B-B14F-4D97-AF65-F5344CB8AC3E}">
        <p14:creationId xmlns:p14="http://schemas.microsoft.com/office/powerpoint/2010/main" val="1216393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Tree>
    <p:extLst>
      <p:ext uri="{BB962C8B-B14F-4D97-AF65-F5344CB8AC3E}">
        <p14:creationId xmlns:p14="http://schemas.microsoft.com/office/powerpoint/2010/main" val="979076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Tree>
    <p:extLst>
      <p:ext uri="{BB962C8B-B14F-4D97-AF65-F5344CB8AC3E}">
        <p14:creationId xmlns:p14="http://schemas.microsoft.com/office/powerpoint/2010/main" val="12749686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Tree>
    <p:extLst>
      <p:ext uri="{BB962C8B-B14F-4D97-AF65-F5344CB8AC3E}">
        <p14:creationId xmlns:p14="http://schemas.microsoft.com/office/powerpoint/2010/main" val="69075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Tree>
    <p:extLst>
      <p:ext uri="{BB962C8B-B14F-4D97-AF65-F5344CB8AC3E}">
        <p14:creationId xmlns:p14="http://schemas.microsoft.com/office/powerpoint/2010/main" val="973823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Tree>
    <p:extLst>
      <p:ext uri="{BB962C8B-B14F-4D97-AF65-F5344CB8AC3E}">
        <p14:creationId xmlns:p14="http://schemas.microsoft.com/office/powerpoint/2010/main" val="35789649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Tree>
    <p:extLst>
      <p:ext uri="{BB962C8B-B14F-4D97-AF65-F5344CB8AC3E}">
        <p14:creationId xmlns:p14="http://schemas.microsoft.com/office/powerpoint/2010/main" val="36262617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Tree>
    <p:extLst>
      <p:ext uri="{BB962C8B-B14F-4D97-AF65-F5344CB8AC3E}">
        <p14:creationId xmlns:p14="http://schemas.microsoft.com/office/powerpoint/2010/main" val="1270549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947-0921-64ED-5549-2F85691008B4}"/>
              </a:ext>
            </a:extLst>
          </p:cNvPr>
          <p:cNvSpPr>
            <a:spLocks noGrp="1"/>
          </p:cNvSpPr>
          <p:nvPr>
            <p:ph type="ctrTitle"/>
          </p:nvPr>
        </p:nvSpPr>
        <p:spPr/>
        <p:txBody>
          <a:bodyPr/>
          <a:lstStyle/>
          <a:p>
            <a:r>
              <a:rPr lang="en-IN" dirty="0"/>
              <a:t>TYPES OF MACHINE LEARNING</a:t>
            </a:r>
          </a:p>
        </p:txBody>
      </p:sp>
      <p:sp>
        <p:nvSpPr>
          <p:cNvPr id="3" name="Subtitle 2">
            <a:extLst>
              <a:ext uri="{FF2B5EF4-FFF2-40B4-BE49-F238E27FC236}">
                <a16:creationId xmlns:a16="http://schemas.microsoft.com/office/drawing/2014/main" id="{D6F5832D-AA47-2350-6E84-EFE4A3F542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782695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Tree>
    <p:extLst>
      <p:ext uri="{BB962C8B-B14F-4D97-AF65-F5344CB8AC3E}">
        <p14:creationId xmlns:p14="http://schemas.microsoft.com/office/powerpoint/2010/main" val="1955033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Tree>
    <p:extLst>
      <p:ext uri="{BB962C8B-B14F-4D97-AF65-F5344CB8AC3E}">
        <p14:creationId xmlns:p14="http://schemas.microsoft.com/office/powerpoint/2010/main" val="743926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Tree>
    <p:extLst>
      <p:ext uri="{BB962C8B-B14F-4D97-AF65-F5344CB8AC3E}">
        <p14:creationId xmlns:p14="http://schemas.microsoft.com/office/powerpoint/2010/main" val="1736597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id="{99F71630-99A1-A8C9-9F42-FB2CC4CB027D}"/>
              </a:ext>
            </a:extLst>
          </p:cNvPr>
          <p:cNvSpPr>
            <a:spLocks noGrp="1"/>
          </p:cNvSpPr>
          <p:nvPr>
            <p:ph idx="1"/>
          </p:nvPr>
        </p:nvSpPr>
        <p:spPr>
          <a:xfrm>
            <a:off x="457200" y="731838"/>
            <a:ext cx="8229600" cy="5394326"/>
          </a:xfrm>
        </p:spPr>
        <p:txBody>
          <a:bodyPr>
            <a:normAutofit/>
          </a:bodyPr>
          <a:lstStyle/>
          <a:p>
            <a:r>
              <a:rPr lang="en-US" sz="24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2400" i="0" u="none" strike="noStrike" dirty="0">
                <a:effectLst/>
                <a:latin typeface="Roboto" panose="02000000000000000000" pitchFamily="2" charset="0"/>
                <a:hlinkClick r:id="rId2" tooltip="conditional probability">
                  <a:extLst>
                    <a:ext uri="{A12FA001-AC4F-418D-AE19-62706E023703}">
                      <ahyp:hlinkClr xmlns="" xmlns:ahyp="http://schemas.microsoft.com/office/drawing/2018/hyperlinkcolor" val="tx"/>
                    </a:ext>
                  </a:extLst>
                </a:hlinkClick>
              </a:rPr>
              <a:t>conditional probability</a:t>
            </a:r>
            <a:r>
              <a:rPr lang="en-US" sz="2400" b="0" i="0" dirty="0">
                <a:solidFill>
                  <a:srgbClr val="51565E"/>
                </a:solidFill>
                <a:effectLst/>
                <a:latin typeface="Roboto" panose="02000000000000000000" pitchFamily="2" charset="0"/>
              </a:rPr>
              <a:t>, as given by the Bayes theorem.</a:t>
            </a:r>
          </a:p>
          <a:p>
            <a:r>
              <a:rPr lang="en-US" sz="2400" b="0" i="0" dirty="0">
                <a:solidFill>
                  <a:srgbClr val="51565E"/>
                </a:solidFill>
                <a:effectLst/>
                <a:latin typeface="Roboto" panose="02000000000000000000" pitchFamily="2" charset="0"/>
              </a:rPr>
              <a:t>If we toss two coins and look at all the different possibilities, we have the sample space as:{HH, HT, TH, TT}</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 1/4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at least one tail = 3/4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the second coin being head given the first coin is tail = 1/2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given the first coin is a head = 1/2</a:t>
            </a:r>
          </a:p>
          <a:p>
            <a:pPr algn="l"/>
            <a:r>
              <a:rPr lang="en-US" sz="1600" b="0" i="0" dirty="0">
                <a:solidFill>
                  <a:srgbClr val="51565E"/>
                </a:solidFill>
                <a:effectLst/>
                <a:latin typeface="Roboto" panose="02000000000000000000" pitchFamily="2" charset="0"/>
              </a:rPr>
              <a:t>The Bayes theorem gives us the conditional probability of event A, given that event B has occurred.</a:t>
            </a:r>
          </a:p>
          <a:p>
            <a:endParaRPr lang="en-IN" sz="2400" dirty="0"/>
          </a:p>
        </p:txBody>
      </p:sp>
    </p:spTree>
    <p:extLst>
      <p:ext uri="{BB962C8B-B14F-4D97-AF65-F5344CB8AC3E}">
        <p14:creationId xmlns:p14="http://schemas.microsoft.com/office/powerpoint/2010/main" val="23422288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id="{A30206A9-8C5E-0C6E-3208-91740EDF7172}"/>
              </a:ext>
            </a:extLst>
          </p:cNvPr>
          <p:cNvPicPr>
            <a:picLocks noChangeAspect="1"/>
          </p:cNvPicPr>
          <p:nvPr/>
        </p:nvPicPr>
        <p:blipFill>
          <a:blip r:embed="rId2"/>
          <a:stretch>
            <a:fillRect/>
          </a:stretch>
        </p:blipFill>
        <p:spPr>
          <a:xfrm>
            <a:off x="1219200" y="3124199"/>
            <a:ext cx="6172200" cy="3001963"/>
          </a:xfrm>
          <a:prstGeom prst="rect">
            <a:avLst/>
          </a:prstGeom>
        </p:spPr>
      </p:pic>
    </p:spTree>
    <p:extLst>
      <p:ext uri="{BB962C8B-B14F-4D97-AF65-F5344CB8AC3E}">
        <p14:creationId xmlns:p14="http://schemas.microsoft.com/office/powerpoint/2010/main" val="27276699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Tree>
    <p:extLst>
      <p:ext uri="{BB962C8B-B14F-4D97-AF65-F5344CB8AC3E}">
        <p14:creationId xmlns:p14="http://schemas.microsoft.com/office/powerpoint/2010/main" val="3387085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Tree>
    <p:extLst>
      <p:ext uri="{BB962C8B-B14F-4D97-AF65-F5344CB8AC3E}">
        <p14:creationId xmlns:p14="http://schemas.microsoft.com/office/powerpoint/2010/main" val="29685981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6309AC-8AEA-9B06-B35A-C1749F564E0A}"/>
              </a:ext>
            </a:extLst>
          </p:cNvPr>
          <p:cNvPicPr>
            <a:picLocks noChangeAspect="1"/>
          </p:cNvPicPr>
          <p:nvPr/>
        </p:nvPicPr>
        <p:blipFill>
          <a:blip r:embed="rId2"/>
          <a:stretch>
            <a:fillRect/>
          </a:stretch>
        </p:blipFill>
        <p:spPr>
          <a:xfrm>
            <a:off x="662601" y="1417637"/>
            <a:ext cx="6502410" cy="3763963"/>
          </a:xfrm>
          <a:prstGeom prst="rect">
            <a:avLst/>
          </a:prstGeom>
        </p:spPr>
      </p:pic>
    </p:spTree>
    <p:extLst>
      <p:ext uri="{BB962C8B-B14F-4D97-AF65-F5344CB8AC3E}">
        <p14:creationId xmlns:p14="http://schemas.microsoft.com/office/powerpoint/2010/main" val="4082660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Tree>
    <p:extLst>
      <p:ext uri="{BB962C8B-B14F-4D97-AF65-F5344CB8AC3E}">
        <p14:creationId xmlns:p14="http://schemas.microsoft.com/office/powerpoint/2010/main" val="10962287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Tree>
    <p:extLst>
      <p:ext uri="{BB962C8B-B14F-4D97-AF65-F5344CB8AC3E}">
        <p14:creationId xmlns:p14="http://schemas.microsoft.com/office/powerpoint/2010/main" val="3912775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Tree>
    <p:extLst>
      <p:ext uri="{BB962C8B-B14F-4D97-AF65-F5344CB8AC3E}">
        <p14:creationId xmlns:p14="http://schemas.microsoft.com/office/powerpoint/2010/main" val="13777679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id="{AC1F8E43-5420-4FC5-5A1E-26A9B098573A}"/>
              </a:ext>
            </a:extLst>
          </p:cNvPr>
          <p:cNvSpPr>
            <a:spLocks noGrp="1"/>
          </p:cNvSpPr>
          <p:nvPr>
            <p:ph idx="1"/>
          </p:nvPr>
        </p:nvSpPr>
        <p:spPr>
          <a:xfrm>
            <a:off x="457200" y="990600"/>
            <a:ext cx="8229600" cy="5135563"/>
          </a:xfrm>
        </p:spPr>
        <p:txBody>
          <a:bodyPr>
            <a:normAutofit/>
          </a:bodyPr>
          <a:lstStyle/>
          <a:p>
            <a:r>
              <a:rPr lang="en-US" sz="2600" b="0" i="0" dirty="0">
                <a:solidFill>
                  <a:srgbClr val="000000"/>
                </a:solidFill>
                <a:effectLst/>
                <a:latin typeface="inter-regular"/>
              </a:rPr>
              <a:t>K-Nearest </a:t>
            </a:r>
            <a:r>
              <a:rPr lang="en-US" sz="2600" b="0" i="0" dirty="0" err="1">
                <a:solidFill>
                  <a:srgbClr val="000000"/>
                </a:solidFill>
                <a:effectLst/>
                <a:latin typeface="inter-regular"/>
              </a:rPr>
              <a:t>Neighbour</a:t>
            </a:r>
            <a:r>
              <a:rPr lang="en-US" sz="2600" b="0" i="0" dirty="0">
                <a:solidFill>
                  <a:srgbClr val="000000"/>
                </a:solidFill>
                <a:effectLst/>
                <a:latin typeface="inter-regular"/>
              </a:rPr>
              <a:t> is one of the simplest Machine Learning algorithms based on Supervised Learning technique.</a:t>
            </a:r>
          </a:p>
          <a:p>
            <a:r>
              <a:rPr lang="en-US" sz="26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r>
              <a:rPr lang="en-US" sz="2600"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endParaRPr lang="en-IN" dirty="0"/>
          </a:p>
        </p:txBody>
      </p:sp>
    </p:spTree>
    <p:extLst>
      <p:ext uri="{BB962C8B-B14F-4D97-AF65-F5344CB8AC3E}">
        <p14:creationId xmlns:p14="http://schemas.microsoft.com/office/powerpoint/2010/main" val="39795840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Tree>
    <p:extLst>
      <p:ext uri="{BB962C8B-B14F-4D97-AF65-F5344CB8AC3E}">
        <p14:creationId xmlns:p14="http://schemas.microsoft.com/office/powerpoint/2010/main" val="33132870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74DB-AD9C-9B4B-6702-9DFFE7BF41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Tree>
    <p:extLst>
      <p:ext uri="{BB962C8B-B14F-4D97-AF65-F5344CB8AC3E}">
        <p14:creationId xmlns:p14="http://schemas.microsoft.com/office/powerpoint/2010/main" val="388506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Tree>
    <p:extLst>
      <p:ext uri="{BB962C8B-B14F-4D97-AF65-F5344CB8AC3E}">
        <p14:creationId xmlns:p14="http://schemas.microsoft.com/office/powerpoint/2010/main" val="296124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Tree>
    <p:extLst>
      <p:ext uri="{BB962C8B-B14F-4D97-AF65-F5344CB8AC3E}">
        <p14:creationId xmlns:p14="http://schemas.microsoft.com/office/powerpoint/2010/main" val="2537615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Tree>
    <p:extLst>
      <p:ext uri="{BB962C8B-B14F-4D97-AF65-F5344CB8AC3E}">
        <p14:creationId xmlns:p14="http://schemas.microsoft.com/office/powerpoint/2010/main" val="15344404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Tree>
    <p:extLst>
      <p:ext uri="{BB962C8B-B14F-4D97-AF65-F5344CB8AC3E}">
        <p14:creationId xmlns:p14="http://schemas.microsoft.com/office/powerpoint/2010/main" val="29113548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id="{FC204A87-CABE-E1D7-AB40-7976E11C6BD2}"/>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Bagging is also known as Bootstrap Aggregation used by random forest. The process begins with any original random data. After arranging, it is </a:t>
            </a:r>
            <a:r>
              <a:rPr lang="en-US" sz="3200" dirty="0" err="1">
                <a:latin typeface="Times New Roman" panose="02020603050405020304" pitchFamily="18" charset="0"/>
                <a:cs typeface="Times New Roman" panose="02020603050405020304" pitchFamily="18" charset="0"/>
              </a:rPr>
              <a:t>organised</a:t>
            </a:r>
            <a:r>
              <a:rPr lang="en-US" sz="3200" dirty="0">
                <a:latin typeface="Times New Roman" panose="02020603050405020304" pitchFamily="18" charset="0"/>
                <a:cs typeface="Times New Roman" panose="02020603050405020304" pitchFamily="18" charset="0"/>
              </a:rPr>
              <a:t> into samples known as Bootstrap Sample. This process is known as </a:t>
            </a:r>
            <a:r>
              <a:rPr lang="en-US" sz="3200" dirty="0" err="1">
                <a:latin typeface="Times New Roman" panose="02020603050405020304" pitchFamily="18" charset="0"/>
                <a:cs typeface="Times New Roman" panose="02020603050405020304" pitchFamily="18" charset="0"/>
              </a:rPr>
              <a:t>Bootstrapping.Further</a:t>
            </a:r>
            <a:r>
              <a:rPr lang="en-US" sz="32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r>
              <a:rPr lang="en-US" sz="3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501672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id="{CAC983FF-9C51-82F8-C935-3878E2940CEF}"/>
              </a:ext>
            </a:extLst>
          </p:cNvPr>
          <p:cNvPicPr>
            <a:picLocks noGrp="1" noChangeAspect="1"/>
          </p:cNvPicPr>
          <p:nvPr>
            <p:ph idx="1"/>
          </p:nvPr>
        </p:nvPicPr>
        <p:blipFill>
          <a:blip r:embed="rId2"/>
          <a:stretch>
            <a:fillRect/>
          </a:stretch>
        </p:blipFill>
        <p:spPr>
          <a:xfrm>
            <a:off x="1356081" y="2328559"/>
            <a:ext cx="6431837" cy="3345470"/>
          </a:xfrm>
        </p:spPr>
      </p:pic>
    </p:spTree>
    <p:extLst>
      <p:ext uri="{BB962C8B-B14F-4D97-AF65-F5344CB8AC3E}">
        <p14:creationId xmlns:p14="http://schemas.microsoft.com/office/powerpoint/2010/main" val="2541628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Tree>
    <p:extLst>
      <p:ext uri="{BB962C8B-B14F-4D97-AF65-F5344CB8AC3E}">
        <p14:creationId xmlns:p14="http://schemas.microsoft.com/office/powerpoint/2010/main" val="217344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4495800" cy="4648200"/>
          </a:xfrm>
        </p:spPr>
        <p:txBody>
          <a:bodyPr>
            <a:normAutofit lnSpcReduction="10000"/>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427449" cy="261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34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Tree>
    <p:extLst>
      <p:ext uri="{BB962C8B-B14F-4D97-AF65-F5344CB8AC3E}">
        <p14:creationId xmlns:p14="http://schemas.microsoft.com/office/powerpoint/2010/main" val="2266787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98263D11-21F2-396C-A169-3373B266791C}"/>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Tree>
    <p:extLst>
      <p:ext uri="{BB962C8B-B14F-4D97-AF65-F5344CB8AC3E}">
        <p14:creationId xmlns:p14="http://schemas.microsoft.com/office/powerpoint/2010/main" val="1147691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783D096-AC9B-8217-810B-9C5B5A5D342B}"/>
              </a:ext>
            </a:extLst>
          </p:cNvPr>
          <p:cNvSpPr>
            <a:spLocks noGrp="1"/>
          </p:cNvSpPr>
          <p:nvPr>
            <p:ph idx="1"/>
          </p:nvPr>
        </p:nvSpPr>
        <p:spPr/>
        <p:txBody>
          <a:bodyPr/>
          <a:lstStyle/>
          <a:p>
            <a:r>
              <a:rPr lang="en-IN" dirty="0"/>
              <a:t>Clustering</a:t>
            </a:r>
          </a:p>
          <a:p>
            <a:r>
              <a:rPr lang="en-IN" dirty="0"/>
              <a:t>Association</a:t>
            </a:r>
          </a:p>
        </p:txBody>
      </p:sp>
    </p:spTree>
    <p:extLst>
      <p:ext uri="{BB962C8B-B14F-4D97-AF65-F5344CB8AC3E}">
        <p14:creationId xmlns:p14="http://schemas.microsoft.com/office/powerpoint/2010/main" val="3326094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Tree>
    <p:extLst>
      <p:ext uri="{BB962C8B-B14F-4D97-AF65-F5344CB8AC3E}">
        <p14:creationId xmlns:p14="http://schemas.microsoft.com/office/powerpoint/2010/main" val="2318836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Tree>
    <p:extLst>
      <p:ext uri="{BB962C8B-B14F-4D97-AF65-F5344CB8AC3E}">
        <p14:creationId xmlns:p14="http://schemas.microsoft.com/office/powerpoint/2010/main" val="2927312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Tree>
    <p:extLst>
      <p:ext uri="{BB962C8B-B14F-4D97-AF65-F5344CB8AC3E}">
        <p14:creationId xmlns:p14="http://schemas.microsoft.com/office/powerpoint/2010/main" val="825745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Tree>
    <p:extLst>
      <p:ext uri="{BB962C8B-B14F-4D97-AF65-F5344CB8AC3E}">
        <p14:creationId xmlns:p14="http://schemas.microsoft.com/office/powerpoint/2010/main" val="2103599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48110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16D8-5C25-F67E-7596-B8C420771D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Tree>
    <p:extLst>
      <p:ext uri="{BB962C8B-B14F-4D97-AF65-F5344CB8AC3E}">
        <p14:creationId xmlns:p14="http://schemas.microsoft.com/office/powerpoint/2010/main" val="2017354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Tree>
    <p:extLst>
      <p:ext uri="{BB962C8B-B14F-4D97-AF65-F5344CB8AC3E}">
        <p14:creationId xmlns:p14="http://schemas.microsoft.com/office/powerpoint/2010/main" val="4833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066800"/>
            <a:ext cx="8610600" cy="38862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812256" cy="214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98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74B5A4FB-34C9-4E75-6636-14DC14465BC3}"/>
              </a:ext>
            </a:extLst>
          </p:cNvPr>
          <p:cNvSpPr>
            <a:spLocks noGrp="1"/>
          </p:cNvSpPr>
          <p:nvPr>
            <p:ph idx="1"/>
          </p:nvPr>
        </p:nvSpPr>
        <p:spPr>
          <a:xfrm>
            <a:off x="457200" y="838200"/>
            <a:ext cx="8229600" cy="52879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Tree>
    <p:extLst>
      <p:ext uri="{BB962C8B-B14F-4D97-AF65-F5344CB8AC3E}">
        <p14:creationId xmlns:p14="http://schemas.microsoft.com/office/powerpoint/2010/main" val="2299412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674F8D-50DB-3041-E945-DF68BD999639}"/>
              </a:ext>
            </a:extLst>
          </p:cNvPr>
          <p:cNvPicPr>
            <a:picLocks noGrp="1" noChangeAspect="1"/>
          </p:cNvPicPr>
          <p:nvPr>
            <p:ph idx="1"/>
          </p:nvPr>
        </p:nvPicPr>
        <p:blipFill>
          <a:blip r:embed="rId2"/>
          <a:stretch>
            <a:fillRect/>
          </a:stretch>
        </p:blipFill>
        <p:spPr>
          <a:xfrm>
            <a:off x="304800" y="1905000"/>
            <a:ext cx="8001000" cy="4419600"/>
          </a:xfrm>
        </p:spPr>
      </p:pic>
    </p:spTree>
    <p:extLst>
      <p:ext uri="{BB962C8B-B14F-4D97-AF65-F5344CB8AC3E}">
        <p14:creationId xmlns:p14="http://schemas.microsoft.com/office/powerpoint/2010/main" val="403519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Tree>
    <p:extLst>
      <p:ext uri="{BB962C8B-B14F-4D97-AF65-F5344CB8AC3E}">
        <p14:creationId xmlns:p14="http://schemas.microsoft.com/office/powerpoint/2010/main" val="2418880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Tree>
    <p:extLst>
      <p:ext uri="{BB962C8B-B14F-4D97-AF65-F5344CB8AC3E}">
        <p14:creationId xmlns:p14="http://schemas.microsoft.com/office/powerpoint/2010/main" val="287022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Tree>
    <p:extLst>
      <p:ext uri="{BB962C8B-B14F-4D97-AF65-F5344CB8AC3E}">
        <p14:creationId xmlns:p14="http://schemas.microsoft.com/office/powerpoint/2010/main" val="1631200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Tree>
    <p:extLst>
      <p:ext uri="{BB962C8B-B14F-4D97-AF65-F5344CB8AC3E}">
        <p14:creationId xmlns:p14="http://schemas.microsoft.com/office/powerpoint/2010/main" val="1679750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Tree>
    <p:extLst>
      <p:ext uri="{BB962C8B-B14F-4D97-AF65-F5344CB8AC3E}">
        <p14:creationId xmlns:p14="http://schemas.microsoft.com/office/powerpoint/2010/main" val="25649387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Tree>
    <p:extLst>
      <p:ext uri="{BB962C8B-B14F-4D97-AF65-F5344CB8AC3E}">
        <p14:creationId xmlns:p14="http://schemas.microsoft.com/office/powerpoint/2010/main" val="3232799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Tree>
    <p:extLst>
      <p:ext uri="{BB962C8B-B14F-4D97-AF65-F5344CB8AC3E}">
        <p14:creationId xmlns:p14="http://schemas.microsoft.com/office/powerpoint/2010/main" val="2353605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Tree>
    <p:extLst>
      <p:ext uri="{BB962C8B-B14F-4D97-AF65-F5344CB8AC3E}">
        <p14:creationId xmlns:p14="http://schemas.microsoft.com/office/powerpoint/2010/main" val="118023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1072</TotalTime>
  <Words>2638</Words>
  <Application>Microsoft Office PowerPoint</Application>
  <PresentationFormat>On-screen Show (4:3)</PresentationFormat>
  <Paragraphs>294</Paragraphs>
  <Slides>114</Slides>
  <Notes>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114</vt:i4>
      </vt:variant>
    </vt:vector>
  </HeadingPairs>
  <TitlesOfParts>
    <vt:vector size="128" baseType="lpstr">
      <vt:lpstr>Arial</vt:lpstr>
      <vt:lpstr>Arial</vt:lpstr>
      <vt:lpstr>Calibri</vt:lpstr>
      <vt:lpstr>Calibri Light</vt:lpstr>
      <vt:lpstr>charter</vt:lpstr>
      <vt:lpstr>erdana</vt:lpstr>
      <vt:lpstr>Inter</vt:lpstr>
      <vt:lpstr>inter-bold</vt:lpstr>
      <vt:lpstr>inter-regular</vt:lpstr>
      <vt:lpstr>Open Sans</vt:lpstr>
      <vt:lpstr>Roboto</vt:lpstr>
      <vt:lpstr>Times New Roman</vt:lpstr>
      <vt:lpstr>urw-din</vt:lpstr>
      <vt:lpstr>Office Theme</vt:lpstr>
      <vt:lpstr>Module 5: MACHINE LEARNING</vt:lpstr>
      <vt:lpstr>PowerPoint Presentation</vt:lpstr>
      <vt:lpstr>WHAT IS ML?</vt:lpstr>
      <vt:lpstr>Features of ml</vt:lpstr>
      <vt:lpstr>TYPES OF MACHINE LEARNING</vt:lpstr>
      <vt:lpstr>TYPES OF MACHINE LEARNING</vt:lpstr>
      <vt:lpstr>Supervised learning</vt:lpstr>
      <vt:lpstr>Supervised learning</vt:lpstr>
      <vt:lpstr>Supervised learning</vt:lpstr>
      <vt:lpstr>Working of Supervised learning</vt:lpstr>
      <vt:lpstr>Types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PowerPoint Presentation</vt:lpstr>
      <vt:lpstr>Least Square Method – Finding the best fit line      </vt:lpstr>
      <vt:lpstr>Problem solving</vt:lpstr>
      <vt:lpstr>PowerPoint Presentation</vt:lpstr>
      <vt:lpstr>PowerPoint Presentation</vt:lpstr>
      <vt:lpstr>PowerPoint Presentation</vt:lpstr>
      <vt:lpstr>PowerPoint Presentation</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PowerPoint Presentation</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vt:lpstr>
      <vt:lpstr>PowerPoint Presentation</vt:lpstr>
      <vt:lpstr>Example 1</vt:lpstr>
      <vt:lpstr>PowerPoint Presentation</vt:lpstr>
      <vt:lpstr>PowerPoint Presentation</vt:lpstr>
      <vt:lpstr>Assignment 1, 2 </vt:lpstr>
      <vt:lpstr>MULTI CLASS CLASSIFICATION</vt:lpstr>
      <vt:lpstr>KNN</vt:lpstr>
      <vt:lpstr>PowerPoint Presentation</vt:lpstr>
      <vt:lpstr>PowerPoint Presentation</vt:lpstr>
      <vt:lpstr>PowerPoint Presentation</vt:lpstr>
      <vt:lpstr>PowerPoint Presentation</vt:lpstr>
      <vt:lpstr>PowerPoint Presentation</vt:lpstr>
      <vt:lpstr>Random Forest Algorithm</vt:lpstr>
      <vt:lpstr>Bagging</vt:lpstr>
      <vt:lpstr>Bagging</vt:lpstr>
      <vt:lpstr>PowerPoint Presentation</vt:lpstr>
      <vt:lpstr>Assignment 3, 4</vt:lpstr>
      <vt:lpstr>UNSUPERVISED LEARNING</vt:lpstr>
      <vt:lpstr>TYPES</vt:lpstr>
      <vt:lpstr>clustering</vt:lpstr>
      <vt:lpstr>PowerPoint Presentation</vt:lpstr>
      <vt:lpstr>PowerPoint Presentation</vt:lpstr>
      <vt:lpstr>Types of Clustering Methods </vt:lpstr>
      <vt:lpstr>PowerPoint Presentation</vt:lpstr>
      <vt:lpstr>PowerPoint Presentation</vt:lpstr>
      <vt:lpstr>PowerPoint Presentation</vt:lpstr>
      <vt:lpstr>Density-Based Clustering </vt:lpstr>
      <vt:lpstr>PowerPoint Presentation</vt:lpstr>
      <vt:lpstr>Example of k means</vt:lpstr>
      <vt:lpstr>PowerPoint Presentation</vt:lpstr>
      <vt:lpstr>PowerPoint Presentation</vt:lpstr>
      <vt:lpstr>PowerPoint Presentation</vt:lpstr>
      <vt:lpstr>PowerPoint Presentation</vt:lpstr>
      <vt:lpstr>PowerPoint Presentation</vt:lpstr>
      <vt:lpstr>PowerPoint Presentation</vt:lpstr>
      <vt:lpstr>Pros n cons</vt:lpstr>
      <vt:lpstr>Assignment 5 n 6</vt:lpstr>
      <vt:lpstr>Reinforcement learning</vt:lpstr>
      <vt:lpstr>Example of RL</vt:lpstr>
      <vt:lpstr>PowerPoint Presentation</vt:lpstr>
      <vt:lpstr>Key Features of Reinforcement Learning </vt:lpstr>
      <vt:lpstr>Terms used in Reinforcement Learning </vt:lpstr>
      <vt:lpstr> </vt:lpstr>
      <vt:lpstr>Understanding Logistic Regression </vt:lpstr>
      <vt:lpstr>Logistic Regression is much similar to the Linear Regression except that how they are used. Linear Regression is used for solving Regression problems, whereas Logistic regression is used for solving the classification problems. </vt:lpstr>
      <vt:lpstr>Logistic Function (Sigmoid Function):  </vt:lpstr>
      <vt:lpstr>Assumptions for Logistic Regression:</vt:lpstr>
      <vt:lpstr>Support Vector Machine Algorithm </vt:lpstr>
      <vt:lpstr>Decision boundary or hyperplane</vt:lpstr>
      <vt:lpstr>Example of SVM</vt:lpstr>
      <vt:lpstr>PowerPoint Presentation</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32</cp:revision>
  <dcterms:created xsi:type="dcterms:W3CDTF">2022-08-31T13:58:02Z</dcterms:created>
  <dcterms:modified xsi:type="dcterms:W3CDTF">2022-09-28T03:44:28Z</dcterms:modified>
</cp:coreProperties>
</file>